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5"/>
  </p:notesMasterIdLst>
  <p:handoutMasterIdLst>
    <p:handoutMasterId r:id="rId16"/>
  </p:handoutMasterIdLst>
  <p:sldIdLst>
    <p:sldId id="351" r:id="rId3"/>
    <p:sldId id="1636" r:id="rId4"/>
    <p:sldId id="1635" r:id="rId5"/>
    <p:sldId id="415" r:id="rId6"/>
    <p:sldId id="416" r:id="rId7"/>
    <p:sldId id="417" r:id="rId8"/>
    <p:sldId id="420" r:id="rId9"/>
    <p:sldId id="421" r:id="rId10"/>
    <p:sldId id="406" r:id="rId11"/>
    <p:sldId id="419" r:id="rId12"/>
    <p:sldId id="418" r:id="rId13"/>
    <p:sldId id="362"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314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882" autoAdjust="0"/>
    <p:restoredTop sz="94660"/>
  </p:normalViewPr>
  <p:slideViewPr>
    <p:cSldViewPr>
      <p:cViewPr varScale="1">
        <p:scale>
          <a:sx n="97" d="100"/>
          <a:sy n="97" d="100"/>
        </p:scale>
        <p:origin x="1528" y="192"/>
      </p:cViewPr>
      <p:guideLst>
        <p:guide orient="horz"/>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52" d="100"/>
          <a:sy n="52" d="100"/>
        </p:scale>
        <p:origin x="-2892"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MY"/>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8E59928-CEA1-4F71-AB8C-15883DF82B15}" type="datetimeFigureOut">
              <a:rPr lang="en-MY" smtClean="0"/>
              <a:pPr/>
              <a:t>07/01/2021</a:t>
            </a:fld>
            <a:endParaRPr lang="en-MY"/>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MY"/>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B8C69A8-295A-4CC3-ADB9-5F7259896500}" type="slidenum">
              <a:rPr lang="en-MY" smtClean="0"/>
              <a:pPr/>
              <a:t>‹#›</a:t>
            </a:fld>
            <a:endParaRPr lang="en-MY"/>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tiff>
</file>

<file path=ppt/media/image12.jpeg>
</file>

<file path=ppt/media/image2.png>
</file>

<file path=ppt/media/image3.tiff>
</file>

<file path=ppt/media/image4.jpeg>
</file>

<file path=ppt/media/image5.tiff>
</file>

<file path=ppt/media/image6.jpeg>
</file>

<file path=ppt/media/image7.jpe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0DF3F88-4512-4064-B443-99EC8F13105D}" type="datetimeFigureOut">
              <a:rPr lang="en-US" smtClean="0"/>
              <a:pPr/>
              <a:t>1/7/21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F7AA901-F436-4118-8754-354B92EECC48}"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Copyright </a:t>
            </a:r>
            <a:r>
              <a:rPr lang="en-US" b="1"/>
              <a:t>PresentationGO.com</a:t>
            </a:r>
            <a:r>
              <a:rPr lang="en-US"/>
              <a:t> – The free PowerPoint template library</a:t>
            </a:r>
          </a:p>
        </p:txBody>
      </p:sp>
      <p:sp>
        <p:nvSpPr>
          <p:cNvPr id="4" name="Slide Number Placeholder 3"/>
          <p:cNvSpPr>
            <a:spLocks noGrp="1"/>
          </p:cNvSpPr>
          <p:nvPr>
            <p:ph type="sldNum" sz="quarter" idx="10"/>
          </p:nvPr>
        </p:nvSpPr>
        <p:spPr/>
        <p:txBody>
          <a:bodyPr/>
          <a:lstStyle/>
          <a:p>
            <a:fld id="{B68D2766-C49B-4C1A-9FEE-6F146754B02B}" type="slidenum">
              <a:rPr lang="en-US" smtClean="0"/>
              <a:t>4</a:t>
            </a:fld>
            <a:endParaRPr lang="en-US"/>
          </a:p>
        </p:txBody>
      </p:sp>
    </p:spTree>
    <p:extLst>
      <p:ext uri="{BB962C8B-B14F-4D97-AF65-F5344CB8AC3E}">
        <p14:creationId xmlns:p14="http://schemas.microsoft.com/office/powerpoint/2010/main" val="14772652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Copyright </a:t>
            </a:r>
            <a:r>
              <a:rPr lang="en-US" b="1"/>
              <a:t>PresentationGO.com</a:t>
            </a:r>
            <a:r>
              <a:rPr lang="en-US"/>
              <a:t> – The free PowerPoint template library</a:t>
            </a:r>
          </a:p>
        </p:txBody>
      </p:sp>
      <p:sp>
        <p:nvSpPr>
          <p:cNvPr id="4" name="Slide Number Placeholder 3"/>
          <p:cNvSpPr>
            <a:spLocks noGrp="1"/>
          </p:cNvSpPr>
          <p:nvPr>
            <p:ph type="sldNum" sz="quarter" idx="10"/>
          </p:nvPr>
        </p:nvSpPr>
        <p:spPr/>
        <p:txBody>
          <a:bodyPr/>
          <a:lstStyle/>
          <a:p>
            <a:fld id="{B68D2766-C49B-4C1A-9FEE-6F146754B02B}" type="slidenum">
              <a:rPr lang="en-US" smtClean="0"/>
              <a:t>5</a:t>
            </a:fld>
            <a:endParaRPr lang="en-US"/>
          </a:p>
        </p:txBody>
      </p:sp>
    </p:spTree>
    <p:extLst>
      <p:ext uri="{BB962C8B-B14F-4D97-AF65-F5344CB8AC3E}">
        <p14:creationId xmlns:p14="http://schemas.microsoft.com/office/powerpoint/2010/main" val="1780918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Copyright </a:t>
            </a:r>
            <a:r>
              <a:rPr lang="en-US" b="1"/>
              <a:t>PresentationGO.com</a:t>
            </a:r>
            <a:r>
              <a:rPr lang="en-US"/>
              <a:t> – The free PowerPoint template library</a:t>
            </a:r>
          </a:p>
        </p:txBody>
      </p:sp>
      <p:sp>
        <p:nvSpPr>
          <p:cNvPr id="4" name="Slide Number Placeholder 3"/>
          <p:cNvSpPr>
            <a:spLocks noGrp="1"/>
          </p:cNvSpPr>
          <p:nvPr>
            <p:ph type="sldNum" sz="quarter" idx="10"/>
          </p:nvPr>
        </p:nvSpPr>
        <p:spPr/>
        <p:txBody>
          <a:bodyPr/>
          <a:lstStyle/>
          <a:p>
            <a:fld id="{B68D2766-C49B-4C1A-9FEE-6F146754B02B}" type="slidenum">
              <a:rPr lang="en-US" smtClean="0"/>
              <a:t>6</a:t>
            </a:fld>
            <a:endParaRPr lang="en-US"/>
          </a:p>
        </p:txBody>
      </p:sp>
    </p:spTree>
    <p:extLst>
      <p:ext uri="{BB962C8B-B14F-4D97-AF65-F5344CB8AC3E}">
        <p14:creationId xmlns:p14="http://schemas.microsoft.com/office/powerpoint/2010/main" val="34716558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Copyright </a:t>
            </a:r>
            <a:r>
              <a:rPr lang="en-US" b="1"/>
              <a:t>PresentationGO.com</a:t>
            </a:r>
            <a:r>
              <a:rPr lang="en-US"/>
              <a:t> – The free PowerPoint template library</a:t>
            </a:r>
          </a:p>
        </p:txBody>
      </p:sp>
      <p:sp>
        <p:nvSpPr>
          <p:cNvPr id="4" name="Slide Number Placeholder 3"/>
          <p:cNvSpPr>
            <a:spLocks noGrp="1"/>
          </p:cNvSpPr>
          <p:nvPr>
            <p:ph type="sldNum" sz="quarter" idx="10"/>
          </p:nvPr>
        </p:nvSpPr>
        <p:spPr/>
        <p:txBody>
          <a:bodyPr/>
          <a:lstStyle/>
          <a:p>
            <a:fld id="{B68D2766-C49B-4C1A-9FEE-6F146754B02B}" type="slidenum">
              <a:rPr lang="en-US" smtClean="0"/>
              <a:t>7</a:t>
            </a:fld>
            <a:endParaRPr lang="en-US"/>
          </a:p>
        </p:txBody>
      </p:sp>
    </p:spTree>
    <p:extLst>
      <p:ext uri="{BB962C8B-B14F-4D97-AF65-F5344CB8AC3E}">
        <p14:creationId xmlns:p14="http://schemas.microsoft.com/office/powerpoint/2010/main" val="37226321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Copyright </a:t>
            </a:r>
            <a:r>
              <a:rPr lang="en-US" b="1"/>
              <a:t>PresentationGO.com</a:t>
            </a:r>
            <a:r>
              <a:rPr lang="en-US"/>
              <a:t> – The free PowerPoint template library</a:t>
            </a:r>
          </a:p>
        </p:txBody>
      </p:sp>
      <p:sp>
        <p:nvSpPr>
          <p:cNvPr id="4" name="Slide Number Placeholder 3"/>
          <p:cNvSpPr>
            <a:spLocks noGrp="1"/>
          </p:cNvSpPr>
          <p:nvPr>
            <p:ph type="sldNum" sz="quarter" idx="10"/>
          </p:nvPr>
        </p:nvSpPr>
        <p:spPr/>
        <p:txBody>
          <a:bodyPr/>
          <a:lstStyle/>
          <a:p>
            <a:fld id="{B68D2766-C49B-4C1A-9FEE-6F146754B02B}" type="slidenum">
              <a:rPr lang="en-US" smtClean="0"/>
              <a:t>8</a:t>
            </a:fld>
            <a:endParaRPr lang="en-US"/>
          </a:p>
        </p:txBody>
      </p:sp>
    </p:spTree>
    <p:extLst>
      <p:ext uri="{BB962C8B-B14F-4D97-AF65-F5344CB8AC3E}">
        <p14:creationId xmlns:p14="http://schemas.microsoft.com/office/powerpoint/2010/main" val="12617257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a:extLst>
              <a:ext uri="{FF2B5EF4-FFF2-40B4-BE49-F238E27FC236}">
                <a16:creationId xmlns:a16="http://schemas.microsoft.com/office/drawing/2014/main" id="{A8E2112C-C705-40E3-9A20-B700D75F0C9C}"/>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a:extLst>
              <a:ext uri="{FF2B5EF4-FFF2-40B4-BE49-F238E27FC236}">
                <a16:creationId xmlns:a16="http://schemas.microsoft.com/office/drawing/2014/main" id="{8660ED0D-EF59-4A89-B88D-8BD2C37419A2}"/>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MY" altLang="en-US"/>
          </a:p>
        </p:txBody>
      </p:sp>
      <p:sp>
        <p:nvSpPr>
          <p:cNvPr id="20484" name="Slide Number Placeholder 3">
            <a:extLst>
              <a:ext uri="{FF2B5EF4-FFF2-40B4-BE49-F238E27FC236}">
                <a16:creationId xmlns:a16="http://schemas.microsoft.com/office/drawing/2014/main" id="{565C0C63-8D2F-4B6D-B65E-E3DF1AD1934A}"/>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9C45F128-0B96-42EF-9068-0C26DD5071C2}"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9</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mn-ea"/>
              <a:cs typeface="Arial" panose="020B0604020202020204" pitchFamily="34" charset="0"/>
            </a:endParaRPr>
          </a:p>
        </p:txBody>
      </p:sp>
    </p:spTree>
    <p:extLst>
      <p:ext uri="{BB962C8B-B14F-4D97-AF65-F5344CB8AC3E}">
        <p14:creationId xmlns:p14="http://schemas.microsoft.com/office/powerpoint/2010/main" val="5305063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Copyright </a:t>
            </a:r>
            <a:r>
              <a:rPr lang="en-US" b="1"/>
              <a:t>PresentationGO.com</a:t>
            </a:r>
            <a:r>
              <a:rPr lang="en-US"/>
              <a:t> – The free PowerPoint template library</a:t>
            </a:r>
          </a:p>
        </p:txBody>
      </p:sp>
      <p:sp>
        <p:nvSpPr>
          <p:cNvPr id="4" name="Slide Number Placeholder 3"/>
          <p:cNvSpPr>
            <a:spLocks noGrp="1"/>
          </p:cNvSpPr>
          <p:nvPr>
            <p:ph type="sldNum" sz="quarter" idx="10"/>
          </p:nvPr>
        </p:nvSpPr>
        <p:spPr/>
        <p:txBody>
          <a:bodyPr/>
          <a:lstStyle/>
          <a:p>
            <a:fld id="{B68D2766-C49B-4C1A-9FEE-6F146754B02B}" type="slidenum">
              <a:rPr lang="en-US" smtClean="0"/>
              <a:t>10</a:t>
            </a:fld>
            <a:endParaRPr lang="en-US"/>
          </a:p>
        </p:txBody>
      </p:sp>
    </p:spTree>
    <p:extLst>
      <p:ext uri="{BB962C8B-B14F-4D97-AF65-F5344CB8AC3E}">
        <p14:creationId xmlns:p14="http://schemas.microsoft.com/office/powerpoint/2010/main" val="15853347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Copyright </a:t>
            </a:r>
            <a:r>
              <a:rPr lang="en-US" b="1"/>
              <a:t>PresentationGO.com</a:t>
            </a:r>
            <a:r>
              <a:rPr lang="en-US"/>
              <a:t> – The free PowerPoint template library</a:t>
            </a:r>
          </a:p>
        </p:txBody>
      </p:sp>
      <p:sp>
        <p:nvSpPr>
          <p:cNvPr id="4" name="Slide Number Placeholder 3"/>
          <p:cNvSpPr>
            <a:spLocks noGrp="1"/>
          </p:cNvSpPr>
          <p:nvPr>
            <p:ph type="sldNum" sz="quarter" idx="10"/>
          </p:nvPr>
        </p:nvSpPr>
        <p:spPr/>
        <p:txBody>
          <a:bodyPr/>
          <a:lstStyle/>
          <a:p>
            <a:fld id="{B68D2766-C49B-4C1A-9FEE-6F146754B02B}" type="slidenum">
              <a:rPr lang="en-US" smtClean="0"/>
              <a:t>11</a:t>
            </a:fld>
            <a:endParaRPr lang="en-US"/>
          </a:p>
        </p:txBody>
      </p:sp>
    </p:spTree>
    <p:extLst>
      <p:ext uri="{BB962C8B-B14F-4D97-AF65-F5344CB8AC3E}">
        <p14:creationId xmlns:p14="http://schemas.microsoft.com/office/powerpoint/2010/main" val="539037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F99CDB0-54F6-4C07-AA83-E89BA63FE36A}" type="datetimeFigureOut">
              <a:rPr lang="en-US" smtClean="0"/>
              <a:pPr/>
              <a:t>1/7/21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406914-E4BC-49FF-B84F-59580030A532}"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F99CDB0-54F6-4C07-AA83-E89BA63FE36A}" type="datetimeFigureOut">
              <a:rPr lang="en-US" smtClean="0"/>
              <a:pPr/>
              <a:t>1/7/21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406914-E4BC-49FF-B84F-59580030A532}"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F99CDB0-54F6-4C07-AA83-E89BA63FE36A}" type="datetimeFigureOut">
              <a:rPr lang="en-US" smtClean="0"/>
              <a:pPr/>
              <a:t>1/7/21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406914-E4BC-49FF-B84F-59580030A532}"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a:extLst>
              <a:ext uri="{FF2B5EF4-FFF2-40B4-BE49-F238E27FC236}">
                <a16:creationId xmlns:a16="http://schemas.microsoft.com/office/drawing/2014/main" id="{2E2FB8F0-9C51-4E3A-AAF0-B34C6016D404}"/>
              </a:ext>
            </a:extLst>
          </p:cNvPr>
          <p:cNvSpPr>
            <a:spLocks noGrp="1"/>
          </p:cNvSpPr>
          <p:nvPr>
            <p:ph type="dt" sz="half" idx="10"/>
          </p:nvPr>
        </p:nvSpPr>
        <p:spPr/>
        <p:txBody>
          <a:bodyPr/>
          <a:lstStyle>
            <a:lvl1pPr>
              <a:defRPr/>
            </a:lvl1pPr>
          </a:lstStyle>
          <a:p>
            <a:pPr>
              <a:defRPr/>
            </a:pPr>
            <a:fld id="{2F99CDB0-54F6-4C07-AA83-E89BA63FE36A}" type="datetimeFigureOut">
              <a:rPr lang="en-US"/>
              <a:pPr>
                <a:defRPr/>
              </a:pPr>
              <a:t>1/7/21</a:t>
            </a:fld>
            <a:endParaRPr lang="en-US"/>
          </a:p>
        </p:txBody>
      </p:sp>
      <p:sp>
        <p:nvSpPr>
          <p:cNvPr id="5" name="Footer Placeholder 4">
            <a:extLst>
              <a:ext uri="{FF2B5EF4-FFF2-40B4-BE49-F238E27FC236}">
                <a16:creationId xmlns:a16="http://schemas.microsoft.com/office/drawing/2014/main" id="{3975D515-F57D-494B-B535-A3414628E496}"/>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5B2FE533-3B54-4472-B662-45B267BB2B87}"/>
              </a:ext>
            </a:extLst>
          </p:cNvPr>
          <p:cNvSpPr>
            <a:spLocks noGrp="1"/>
          </p:cNvSpPr>
          <p:nvPr>
            <p:ph type="sldNum" sz="quarter" idx="12"/>
          </p:nvPr>
        </p:nvSpPr>
        <p:spPr/>
        <p:txBody>
          <a:bodyPr/>
          <a:lstStyle>
            <a:lvl1pPr>
              <a:defRPr/>
            </a:lvl1pPr>
          </a:lstStyle>
          <a:p>
            <a:pPr>
              <a:defRPr/>
            </a:pPr>
            <a:fld id="{5B3C928A-8DE5-4645-B513-139DD3B4DA4F}" type="slidenum">
              <a:rPr lang="en-US"/>
              <a:pPr>
                <a:defRPr/>
              </a:pPr>
              <a:t>‹#›</a:t>
            </a:fld>
            <a:endParaRPr lang="en-US"/>
          </a:p>
        </p:txBody>
      </p:sp>
    </p:spTree>
    <p:extLst>
      <p:ext uri="{BB962C8B-B14F-4D97-AF65-F5344CB8AC3E}">
        <p14:creationId xmlns:p14="http://schemas.microsoft.com/office/powerpoint/2010/main" val="17351624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D37A79-EC70-46BE-A79D-FBF52F581FE4}"/>
              </a:ext>
            </a:extLst>
          </p:cNvPr>
          <p:cNvSpPr>
            <a:spLocks noGrp="1"/>
          </p:cNvSpPr>
          <p:nvPr>
            <p:ph type="dt" sz="half" idx="10"/>
          </p:nvPr>
        </p:nvSpPr>
        <p:spPr/>
        <p:txBody>
          <a:bodyPr/>
          <a:lstStyle>
            <a:lvl1pPr>
              <a:defRPr/>
            </a:lvl1pPr>
          </a:lstStyle>
          <a:p>
            <a:pPr>
              <a:defRPr/>
            </a:pPr>
            <a:fld id="{2F99CDB0-54F6-4C07-AA83-E89BA63FE36A}" type="datetimeFigureOut">
              <a:rPr lang="en-US"/>
              <a:pPr>
                <a:defRPr/>
              </a:pPr>
              <a:t>1/7/21</a:t>
            </a:fld>
            <a:endParaRPr lang="en-US"/>
          </a:p>
        </p:txBody>
      </p:sp>
      <p:sp>
        <p:nvSpPr>
          <p:cNvPr id="5" name="Footer Placeholder 4">
            <a:extLst>
              <a:ext uri="{FF2B5EF4-FFF2-40B4-BE49-F238E27FC236}">
                <a16:creationId xmlns:a16="http://schemas.microsoft.com/office/drawing/2014/main" id="{637FFBBF-BB8C-4F46-97A4-12B8F9606E1A}"/>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65E21721-5993-4415-8BCE-4A3DF03FBBB0}"/>
              </a:ext>
            </a:extLst>
          </p:cNvPr>
          <p:cNvSpPr>
            <a:spLocks noGrp="1"/>
          </p:cNvSpPr>
          <p:nvPr>
            <p:ph type="sldNum" sz="quarter" idx="12"/>
          </p:nvPr>
        </p:nvSpPr>
        <p:spPr/>
        <p:txBody>
          <a:bodyPr/>
          <a:lstStyle>
            <a:lvl1pPr>
              <a:defRPr/>
            </a:lvl1pPr>
          </a:lstStyle>
          <a:p>
            <a:pPr>
              <a:defRPr/>
            </a:pPr>
            <a:fld id="{ECD481F2-B9B1-462A-AC8F-1A28AA368E44}" type="slidenum">
              <a:rPr lang="en-US"/>
              <a:pPr>
                <a:defRPr/>
              </a:pPr>
              <a:t>‹#›</a:t>
            </a:fld>
            <a:endParaRPr lang="en-US"/>
          </a:p>
        </p:txBody>
      </p:sp>
    </p:spTree>
    <p:extLst>
      <p:ext uri="{BB962C8B-B14F-4D97-AF65-F5344CB8AC3E}">
        <p14:creationId xmlns:p14="http://schemas.microsoft.com/office/powerpoint/2010/main" val="42463568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2A4EB2B-CD05-4399-BACF-51C7A80AFF48}"/>
              </a:ext>
            </a:extLst>
          </p:cNvPr>
          <p:cNvSpPr>
            <a:spLocks noGrp="1"/>
          </p:cNvSpPr>
          <p:nvPr>
            <p:ph type="dt" sz="half" idx="10"/>
          </p:nvPr>
        </p:nvSpPr>
        <p:spPr/>
        <p:txBody>
          <a:bodyPr/>
          <a:lstStyle>
            <a:lvl1pPr>
              <a:defRPr/>
            </a:lvl1pPr>
          </a:lstStyle>
          <a:p>
            <a:pPr>
              <a:defRPr/>
            </a:pPr>
            <a:fld id="{2F99CDB0-54F6-4C07-AA83-E89BA63FE36A}" type="datetimeFigureOut">
              <a:rPr lang="en-US"/>
              <a:pPr>
                <a:defRPr/>
              </a:pPr>
              <a:t>1/7/21</a:t>
            </a:fld>
            <a:endParaRPr lang="en-US"/>
          </a:p>
        </p:txBody>
      </p:sp>
      <p:sp>
        <p:nvSpPr>
          <p:cNvPr id="5" name="Footer Placeholder 4">
            <a:extLst>
              <a:ext uri="{FF2B5EF4-FFF2-40B4-BE49-F238E27FC236}">
                <a16:creationId xmlns:a16="http://schemas.microsoft.com/office/drawing/2014/main" id="{96250CF6-35E7-41EF-A3BA-31AC7E1FEE85}"/>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40E4BA0F-7656-475D-8DD2-CEB2C1635D80}"/>
              </a:ext>
            </a:extLst>
          </p:cNvPr>
          <p:cNvSpPr>
            <a:spLocks noGrp="1"/>
          </p:cNvSpPr>
          <p:nvPr>
            <p:ph type="sldNum" sz="quarter" idx="12"/>
          </p:nvPr>
        </p:nvSpPr>
        <p:spPr/>
        <p:txBody>
          <a:bodyPr/>
          <a:lstStyle>
            <a:lvl1pPr>
              <a:defRPr/>
            </a:lvl1pPr>
          </a:lstStyle>
          <a:p>
            <a:pPr>
              <a:defRPr/>
            </a:pPr>
            <a:fld id="{3AAF611C-A460-48C8-94BD-FEB0E25FBB72}" type="slidenum">
              <a:rPr lang="en-US"/>
              <a:pPr>
                <a:defRPr/>
              </a:pPr>
              <a:t>‹#›</a:t>
            </a:fld>
            <a:endParaRPr lang="en-US"/>
          </a:p>
        </p:txBody>
      </p:sp>
    </p:spTree>
    <p:extLst>
      <p:ext uri="{BB962C8B-B14F-4D97-AF65-F5344CB8AC3E}">
        <p14:creationId xmlns:p14="http://schemas.microsoft.com/office/powerpoint/2010/main" val="13346199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5A08DD63-041B-45CC-B566-95D02E7B72A8}"/>
              </a:ext>
            </a:extLst>
          </p:cNvPr>
          <p:cNvSpPr>
            <a:spLocks noGrp="1"/>
          </p:cNvSpPr>
          <p:nvPr>
            <p:ph type="dt" sz="half" idx="10"/>
          </p:nvPr>
        </p:nvSpPr>
        <p:spPr/>
        <p:txBody>
          <a:bodyPr/>
          <a:lstStyle>
            <a:lvl1pPr>
              <a:defRPr/>
            </a:lvl1pPr>
          </a:lstStyle>
          <a:p>
            <a:pPr>
              <a:defRPr/>
            </a:pPr>
            <a:fld id="{2F99CDB0-54F6-4C07-AA83-E89BA63FE36A}" type="datetimeFigureOut">
              <a:rPr lang="en-US"/>
              <a:pPr>
                <a:defRPr/>
              </a:pPr>
              <a:t>1/7/21</a:t>
            </a:fld>
            <a:endParaRPr lang="en-US"/>
          </a:p>
        </p:txBody>
      </p:sp>
      <p:sp>
        <p:nvSpPr>
          <p:cNvPr id="6" name="Footer Placeholder 4">
            <a:extLst>
              <a:ext uri="{FF2B5EF4-FFF2-40B4-BE49-F238E27FC236}">
                <a16:creationId xmlns:a16="http://schemas.microsoft.com/office/drawing/2014/main" id="{E17819FF-E68A-44EA-ADEC-EA46F27E83C9}"/>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FC5AD973-F36C-4F3F-9F3C-04F377876119}"/>
              </a:ext>
            </a:extLst>
          </p:cNvPr>
          <p:cNvSpPr>
            <a:spLocks noGrp="1"/>
          </p:cNvSpPr>
          <p:nvPr>
            <p:ph type="sldNum" sz="quarter" idx="12"/>
          </p:nvPr>
        </p:nvSpPr>
        <p:spPr/>
        <p:txBody>
          <a:bodyPr/>
          <a:lstStyle>
            <a:lvl1pPr>
              <a:defRPr/>
            </a:lvl1pPr>
          </a:lstStyle>
          <a:p>
            <a:pPr>
              <a:defRPr/>
            </a:pPr>
            <a:fld id="{EFC04F03-C979-4578-AC02-62449A2121CD}" type="slidenum">
              <a:rPr lang="en-US"/>
              <a:pPr>
                <a:defRPr/>
              </a:pPr>
              <a:t>‹#›</a:t>
            </a:fld>
            <a:endParaRPr lang="en-US"/>
          </a:p>
        </p:txBody>
      </p:sp>
    </p:spTree>
    <p:extLst>
      <p:ext uri="{BB962C8B-B14F-4D97-AF65-F5344CB8AC3E}">
        <p14:creationId xmlns:p14="http://schemas.microsoft.com/office/powerpoint/2010/main" val="31134213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8D64745E-8F93-46A1-90BC-9F4AF9420AE4}"/>
              </a:ext>
            </a:extLst>
          </p:cNvPr>
          <p:cNvSpPr>
            <a:spLocks noGrp="1"/>
          </p:cNvSpPr>
          <p:nvPr>
            <p:ph type="dt" sz="half" idx="10"/>
          </p:nvPr>
        </p:nvSpPr>
        <p:spPr/>
        <p:txBody>
          <a:bodyPr/>
          <a:lstStyle>
            <a:lvl1pPr>
              <a:defRPr/>
            </a:lvl1pPr>
          </a:lstStyle>
          <a:p>
            <a:pPr>
              <a:defRPr/>
            </a:pPr>
            <a:fld id="{2F99CDB0-54F6-4C07-AA83-E89BA63FE36A}" type="datetimeFigureOut">
              <a:rPr lang="en-US"/>
              <a:pPr>
                <a:defRPr/>
              </a:pPr>
              <a:t>1/7/21</a:t>
            </a:fld>
            <a:endParaRPr lang="en-US"/>
          </a:p>
        </p:txBody>
      </p:sp>
      <p:sp>
        <p:nvSpPr>
          <p:cNvPr id="8" name="Footer Placeholder 4">
            <a:extLst>
              <a:ext uri="{FF2B5EF4-FFF2-40B4-BE49-F238E27FC236}">
                <a16:creationId xmlns:a16="http://schemas.microsoft.com/office/drawing/2014/main" id="{08590552-FAEB-4B67-94AF-8ABBE40C4C6A}"/>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457B4800-3EE5-4551-8AA3-C71D16EAA244}"/>
              </a:ext>
            </a:extLst>
          </p:cNvPr>
          <p:cNvSpPr>
            <a:spLocks noGrp="1"/>
          </p:cNvSpPr>
          <p:nvPr>
            <p:ph type="sldNum" sz="quarter" idx="12"/>
          </p:nvPr>
        </p:nvSpPr>
        <p:spPr/>
        <p:txBody>
          <a:bodyPr/>
          <a:lstStyle>
            <a:lvl1pPr>
              <a:defRPr/>
            </a:lvl1pPr>
          </a:lstStyle>
          <a:p>
            <a:pPr>
              <a:defRPr/>
            </a:pPr>
            <a:fld id="{2B06B59F-5555-4A3C-A489-3615F5E42DCB}" type="slidenum">
              <a:rPr lang="en-US"/>
              <a:pPr>
                <a:defRPr/>
              </a:pPr>
              <a:t>‹#›</a:t>
            </a:fld>
            <a:endParaRPr lang="en-US"/>
          </a:p>
        </p:txBody>
      </p:sp>
    </p:spTree>
    <p:extLst>
      <p:ext uri="{BB962C8B-B14F-4D97-AF65-F5344CB8AC3E}">
        <p14:creationId xmlns:p14="http://schemas.microsoft.com/office/powerpoint/2010/main" val="9722504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0763646B-085B-44C1-847E-E78E71415E4F}"/>
              </a:ext>
            </a:extLst>
          </p:cNvPr>
          <p:cNvSpPr>
            <a:spLocks noGrp="1"/>
          </p:cNvSpPr>
          <p:nvPr>
            <p:ph type="dt" sz="half" idx="10"/>
          </p:nvPr>
        </p:nvSpPr>
        <p:spPr/>
        <p:txBody>
          <a:bodyPr/>
          <a:lstStyle>
            <a:lvl1pPr>
              <a:defRPr/>
            </a:lvl1pPr>
          </a:lstStyle>
          <a:p>
            <a:pPr>
              <a:defRPr/>
            </a:pPr>
            <a:fld id="{2F99CDB0-54F6-4C07-AA83-E89BA63FE36A}" type="datetimeFigureOut">
              <a:rPr lang="en-US"/>
              <a:pPr>
                <a:defRPr/>
              </a:pPr>
              <a:t>1/7/21</a:t>
            </a:fld>
            <a:endParaRPr lang="en-US"/>
          </a:p>
        </p:txBody>
      </p:sp>
      <p:sp>
        <p:nvSpPr>
          <p:cNvPr id="4" name="Footer Placeholder 4">
            <a:extLst>
              <a:ext uri="{FF2B5EF4-FFF2-40B4-BE49-F238E27FC236}">
                <a16:creationId xmlns:a16="http://schemas.microsoft.com/office/drawing/2014/main" id="{65A477FB-B042-4ABE-9C09-1976AD3E7A1F}"/>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BB8411F5-6FC7-4BF4-87D3-28440137C900}"/>
              </a:ext>
            </a:extLst>
          </p:cNvPr>
          <p:cNvSpPr>
            <a:spLocks noGrp="1"/>
          </p:cNvSpPr>
          <p:nvPr>
            <p:ph type="sldNum" sz="quarter" idx="12"/>
          </p:nvPr>
        </p:nvSpPr>
        <p:spPr/>
        <p:txBody>
          <a:bodyPr/>
          <a:lstStyle>
            <a:lvl1pPr>
              <a:defRPr/>
            </a:lvl1pPr>
          </a:lstStyle>
          <a:p>
            <a:pPr>
              <a:defRPr/>
            </a:pPr>
            <a:fld id="{EB7667BF-8492-4DEF-9E70-A23C4D9CCA9D}" type="slidenum">
              <a:rPr lang="en-US"/>
              <a:pPr>
                <a:defRPr/>
              </a:pPr>
              <a:t>‹#›</a:t>
            </a:fld>
            <a:endParaRPr lang="en-US"/>
          </a:p>
        </p:txBody>
      </p:sp>
    </p:spTree>
    <p:extLst>
      <p:ext uri="{BB962C8B-B14F-4D97-AF65-F5344CB8AC3E}">
        <p14:creationId xmlns:p14="http://schemas.microsoft.com/office/powerpoint/2010/main" val="23047221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927FCA5A-222B-4446-AB69-C567FCC8DBE2}"/>
              </a:ext>
            </a:extLst>
          </p:cNvPr>
          <p:cNvSpPr>
            <a:spLocks noGrp="1"/>
          </p:cNvSpPr>
          <p:nvPr>
            <p:ph type="dt" sz="half" idx="10"/>
          </p:nvPr>
        </p:nvSpPr>
        <p:spPr/>
        <p:txBody>
          <a:bodyPr/>
          <a:lstStyle>
            <a:lvl1pPr>
              <a:defRPr/>
            </a:lvl1pPr>
          </a:lstStyle>
          <a:p>
            <a:pPr>
              <a:defRPr/>
            </a:pPr>
            <a:fld id="{2F99CDB0-54F6-4C07-AA83-E89BA63FE36A}" type="datetimeFigureOut">
              <a:rPr lang="en-US"/>
              <a:pPr>
                <a:defRPr/>
              </a:pPr>
              <a:t>1/7/21</a:t>
            </a:fld>
            <a:endParaRPr lang="en-US"/>
          </a:p>
        </p:txBody>
      </p:sp>
      <p:sp>
        <p:nvSpPr>
          <p:cNvPr id="3" name="Footer Placeholder 4">
            <a:extLst>
              <a:ext uri="{FF2B5EF4-FFF2-40B4-BE49-F238E27FC236}">
                <a16:creationId xmlns:a16="http://schemas.microsoft.com/office/drawing/2014/main" id="{5C22E2E6-9AA4-4B4A-AEEA-FC74B22B1031}"/>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038B61B5-2DF4-4799-A181-6D6C54FF4556}"/>
              </a:ext>
            </a:extLst>
          </p:cNvPr>
          <p:cNvSpPr>
            <a:spLocks noGrp="1"/>
          </p:cNvSpPr>
          <p:nvPr>
            <p:ph type="sldNum" sz="quarter" idx="12"/>
          </p:nvPr>
        </p:nvSpPr>
        <p:spPr/>
        <p:txBody>
          <a:bodyPr/>
          <a:lstStyle>
            <a:lvl1pPr>
              <a:defRPr/>
            </a:lvl1pPr>
          </a:lstStyle>
          <a:p>
            <a:pPr>
              <a:defRPr/>
            </a:pPr>
            <a:fld id="{CA103AFF-9409-41C9-A882-28D3C716C1BE}" type="slidenum">
              <a:rPr lang="en-US"/>
              <a:pPr>
                <a:defRPr/>
              </a:pPr>
              <a:t>‹#›</a:t>
            </a:fld>
            <a:endParaRPr lang="en-US"/>
          </a:p>
        </p:txBody>
      </p:sp>
    </p:spTree>
    <p:extLst>
      <p:ext uri="{BB962C8B-B14F-4D97-AF65-F5344CB8AC3E}">
        <p14:creationId xmlns:p14="http://schemas.microsoft.com/office/powerpoint/2010/main" val="13692789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DDFD3E47-C399-4C01-9E88-7EE28C1EF89A}"/>
              </a:ext>
            </a:extLst>
          </p:cNvPr>
          <p:cNvSpPr>
            <a:spLocks noGrp="1"/>
          </p:cNvSpPr>
          <p:nvPr>
            <p:ph type="dt" sz="half" idx="10"/>
          </p:nvPr>
        </p:nvSpPr>
        <p:spPr/>
        <p:txBody>
          <a:bodyPr/>
          <a:lstStyle>
            <a:lvl1pPr>
              <a:defRPr/>
            </a:lvl1pPr>
          </a:lstStyle>
          <a:p>
            <a:pPr>
              <a:defRPr/>
            </a:pPr>
            <a:fld id="{2F99CDB0-54F6-4C07-AA83-E89BA63FE36A}" type="datetimeFigureOut">
              <a:rPr lang="en-US"/>
              <a:pPr>
                <a:defRPr/>
              </a:pPr>
              <a:t>1/7/21</a:t>
            </a:fld>
            <a:endParaRPr lang="en-US"/>
          </a:p>
        </p:txBody>
      </p:sp>
      <p:sp>
        <p:nvSpPr>
          <p:cNvPr id="6" name="Footer Placeholder 4">
            <a:extLst>
              <a:ext uri="{FF2B5EF4-FFF2-40B4-BE49-F238E27FC236}">
                <a16:creationId xmlns:a16="http://schemas.microsoft.com/office/drawing/2014/main" id="{E69F3313-9532-412D-96B7-3E291941D848}"/>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B4FA39DF-6BFC-4EDA-AAE9-0AFBE86F1C08}"/>
              </a:ext>
            </a:extLst>
          </p:cNvPr>
          <p:cNvSpPr>
            <a:spLocks noGrp="1"/>
          </p:cNvSpPr>
          <p:nvPr>
            <p:ph type="sldNum" sz="quarter" idx="12"/>
          </p:nvPr>
        </p:nvSpPr>
        <p:spPr/>
        <p:txBody>
          <a:bodyPr/>
          <a:lstStyle>
            <a:lvl1pPr>
              <a:defRPr/>
            </a:lvl1pPr>
          </a:lstStyle>
          <a:p>
            <a:pPr>
              <a:defRPr/>
            </a:pPr>
            <a:fld id="{8845EFBB-AD45-4F66-A639-651758F37FE8}" type="slidenum">
              <a:rPr lang="en-US"/>
              <a:pPr>
                <a:defRPr/>
              </a:pPr>
              <a:t>‹#›</a:t>
            </a:fld>
            <a:endParaRPr lang="en-US"/>
          </a:p>
        </p:txBody>
      </p:sp>
    </p:spTree>
    <p:extLst>
      <p:ext uri="{BB962C8B-B14F-4D97-AF65-F5344CB8AC3E}">
        <p14:creationId xmlns:p14="http://schemas.microsoft.com/office/powerpoint/2010/main" val="4048126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F99CDB0-54F6-4C07-AA83-E89BA63FE36A}" type="datetimeFigureOut">
              <a:rPr lang="en-US" smtClean="0"/>
              <a:pPr/>
              <a:t>1/7/21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406914-E4BC-49FF-B84F-59580030A532}"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CF686EF1-0DCA-4FE0-A65E-C9D975C59CA5}"/>
              </a:ext>
            </a:extLst>
          </p:cNvPr>
          <p:cNvSpPr>
            <a:spLocks noGrp="1"/>
          </p:cNvSpPr>
          <p:nvPr>
            <p:ph type="dt" sz="half" idx="10"/>
          </p:nvPr>
        </p:nvSpPr>
        <p:spPr/>
        <p:txBody>
          <a:bodyPr/>
          <a:lstStyle>
            <a:lvl1pPr>
              <a:defRPr/>
            </a:lvl1pPr>
          </a:lstStyle>
          <a:p>
            <a:pPr>
              <a:defRPr/>
            </a:pPr>
            <a:fld id="{2F99CDB0-54F6-4C07-AA83-E89BA63FE36A}" type="datetimeFigureOut">
              <a:rPr lang="en-US"/>
              <a:pPr>
                <a:defRPr/>
              </a:pPr>
              <a:t>1/7/21</a:t>
            </a:fld>
            <a:endParaRPr lang="en-US"/>
          </a:p>
        </p:txBody>
      </p:sp>
      <p:sp>
        <p:nvSpPr>
          <p:cNvPr id="6" name="Footer Placeholder 4">
            <a:extLst>
              <a:ext uri="{FF2B5EF4-FFF2-40B4-BE49-F238E27FC236}">
                <a16:creationId xmlns:a16="http://schemas.microsoft.com/office/drawing/2014/main" id="{E1986FF0-4201-4B9A-A0AE-43D7EF22EE8B}"/>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47CDA2A0-06B4-43C3-9C27-F3B14FEAF470}"/>
              </a:ext>
            </a:extLst>
          </p:cNvPr>
          <p:cNvSpPr>
            <a:spLocks noGrp="1"/>
          </p:cNvSpPr>
          <p:nvPr>
            <p:ph type="sldNum" sz="quarter" idx="12"/>
          </p:nvPr>
        </p:nvSpPr>
        <p:spPr/>
        <p:txBody>
          <a:bodyPr/>
          <a:lstStyle>
            <a:lvl1pPr>
              <a:defRPr/>
            </a:lvl1pPr>
          </a:lstStyle>
          <a:p>
            <a:pPr>
              <a:defRPr/>
            </a:pPr>
            <a:fld id="{4B885B9C-EDB3-40EA-BAC3-621D6CD5F83F}" type="slidenum">
              <a:rPr lang="en-US"/>
              <a:pPr>
                <a:defRPr/>
              </a:pPr>
              <a:t>‹#›</a:t>
            </a:fld>
            <a:endParaRPr lang="en-US"/>
          </a:p>
        </p:txBody>
      </p:sp>
    </p:spTree>
    <p:extLst>
      <p:ext uri="{BB962C8B-B14F-4D97-AF65-F5344CB8AC3E}">
        <p14:creationId xmlns:p14="http://schemas.microsoft.com/office/powerpoint/2010/main" val="112146236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75EF3A-2BF1-4983-AADB-8FF711006625}"/>
              </a:ext>
            </a:extLst>
          </p:cNvPr>
          <p:cNvSpPr>
            <a:spLocks noGrp="1"/>
          </p:cNvSpPr>
          <p:nvPr>
            <p:ph type="dt" sz="half" idx="10"/>
          </p:nvPr>
        </p:nvSpPr>
        <p:spPr/>
        <p:txBody>
          <a:bodyPr/>
          <a:lstStyle>
            <a:lvl1pPr>
              <a:defRPr/>
            </a:lvl1pPr>
          </a:lstStyle>
          <a:p>
            <a:pPr>
              <a:defRPr/>
            </a:pPr>
            <a:fld id="{2F99CDB0-54F6-4C07-AA83-E89BA63FE36A}" type="datetimeFigureOut">
              <a:rPr lang="en-US"/>
              <a:pPr>
                <a:defRPr/>
              </a:pPr>
              <a:t>1/7/21</a:t>
            </a:fld>
            <a:endParaRPr lang="en-US"/>
          </a:p>
        </p:txBody>
      </p:sp>
      <p:sp>
        <p:nvSpPr>
          <p:cNvPr id="5" name="Footer Placeholder 4">
            <a:extLst>
              <a:ext uri="{FF2B5EF4-FFF2-40B4-BE49-F238E27FC236}">
                <a16:creationId xmlns:a16="http://schemas.microsoft.com/office/drawing/2014/main" id="{2C9ECCB3-975B-40FB-BA57-1D5967228865}"/>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E670536B-BE04-4CD1-86FC-A16036B3ED67}"/>
              </a:ext>
            </a:extLst>
          </p:cNvPr>
          <p:cNvSpPr>
            <a:spLocks noGrp="1"/>
          </p:cNvSpPr>
          <p:nvPr>
            <p:ph type="sldNum" sz="quarter" idx="12"/>
          </p:nvPr>
        </p:nvSpPr>
        <p:spPr/>
        <p:txBody>
          <a:bodyPr/>
          <a:lstStyle>
            <a:lvl1pPr>
              <a:defRPr/>
            </a:lvl1pPr>
          </a:lstStyle>
          <a:p>
            <a:pPr>
              <a:defRPr/>
            </a:pPr>
            <a:fld id="{FDFFF3FC-BC4A-4BA5-9B01-DF88A90E1EE9}" type="slidenum">
              <a:rPr lang="en-US"/>
              <a:pPr>
                <a:defRPr/>
              </a:pPr>
              <a:t>‹#›</a:t>
            </a:fld>
            <a:endParaRPr lang="en-US"/>
          </a:p>
        </p:txBody>
      </p:sp>
    </p:spTree>
    <p:extLst>
      <p:ext uri="{BB962C8B-B14F-4D97-AF65-F5344CB8AC3E}">
        <p14:creationId xmlns:p14="http://schemas.microsoft.com/office/powerpoint/2010/main" val="19219074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A7D1DA-FB8D-4B9C-8FF7-97413082C50E}"/>
              </a:ext>
            </a:extLst>
          </p:cNvPr>
          <p:cNvSpPr>
            <a:spLocks noGrp="1"/>
          </p:cNvSpPr>
          <p:nvPr>
            <p:ph type="dt" sz="half" idx="10"/>
          </p:nvPr>
        </p:nvSpPr>
        <p:spPr/>
        <p:txBody>
          <a:bodyPr/>
          <a:lstStyle>
            <a:lvl1pPr>
              <a:defRPr/>
            </a:lvl1pPr>
          </a:lstStyle>
          <a:p>
            <a:pPr>
              <a:defRPr/>
            </a:pPr>
            <a:fld id="{2F99CDB0-54F6-4C07-AA83-E89BA63FE36A}" type="datetimeFigureOut">
              <a:rPr lang="en-US"/>
              <a:pPr>
                <a:defRPr/>
              </a:pPr>
              <a:t>1/7/21</a:t>
            </a:fld>
            <a:endParaRPr lang="en-US"/>
          </a:p>
        </p:txBody>
      </p:sp>
      <p:sp>
        <p:nvSpPr>
          <p:cNvPr id="5" name="Footer Placeholder 4">
            <a:extLst>
              <a:ext uri="{FF2B5EF4-FFF2-40B4-BE49-F238E27FC236}">
                <a16:creationId xmlns:a16="http://schemas.microsoft.com/office/drawing/2014/main" id="{F8326DCC-809D-458B-8414-DBD2D6ED5F22}"/>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8030C11D-CE33-4203-8C05-0D25AD6261A9}"/>
              </a:ext>
            </a:extLst>
          </p:cNvPr>
          <p:cNvSpPr>
            <a:spLocks noGrp="1"/>
          </p:cNvSpPr>
          <p:nvPr>
            <p:ph type="sldNum" sz="quarter" idx="12"/>
          </p:nvPr>
        </p:nvSpPr>
        <p:spPr/>
        <p:txBody>
          <a:bodyPr/>
          <a:lstStyle>
            <a:lvl1pPr>
              <a:defRPr/>
            </a:lvl1pPr>
          </a:lstStyle>
          <a:p>
            <a:pPr>
              <a:defRPr/>
            </a:pPr>
            <a:fld id="{0F118C20-5A61-4DD0-A056-497566ACBFA7}" type="slidenum">
              <a:rPr lang="en-US"/>
              <a:pPr>
                <a:defRPr/>
              </a:pPr>
              <a:t>‹#›</a:t>
            </a:fld>
            <a:endParaRPr lang="en-US"/>
          </a:p>
        </p:txBody>
      </p:sp>
    </p:spTree>
    <p:extLst>
      <p:ext uri="{BB962C8B-B14F-4D97-AF65-F5344CB8AC3E}">
        <p14:creationId xmlns:p14="http://schemas.microsoft.com/office/powerpoint/2010/main" val="8297028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99CDB0-54F6-4C07-AA83-E89BA63FE36A}" type="datetimeFigureOut">
              <a:rPr lang="en-US" smtClean="0"/>
              <a:pPr/>
              <a:t>1/7/21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406914-E4BC-49FF-B84F-59580030A532}"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F99CDB0-54F6-4C07-AA83-E89BA63FE36A}" type="datetimeFigureOut">
              <a:rPr lang="en-US" smtClean="0"/>
              <a:pPr/>
              <a:t>1/7/21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406914-E4BC-49FF-B84F-59580030A532}"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F99CDB0-54F6-4C07-AA83-E89BA63FE36A}" type="datetimeFigureOut">
              <a:rPr lang="en-US" smtClean="0"/>
              <a:pPr/>
              <a:t>1/7/21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7406914-E4BC-49FF-B84F-59580030A532}"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F99CDB0-54F6-4C07-AA83-E89BA63FE36A}" type="datetimeFigureOut">
              <a:rPr lang="en-US" smtClean="0"/>
              <a:pPr/>
              <a:t>1/7/21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7406914-E4BC-49FF-B84F-59580030A532}"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99CDB0-54F6-4C07-AA83-E89BA63FE36A}" type="datetimeFigureOut">
              <a:rPr lang="en-US" smtClean="0"/>
              <a:pPr/>
              <a:t>1/7/21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7406914-E4BC-49FF-B84F-59580030A532}"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F99CDB0-54F6-4C07-AA83-E89BA63FE36A}" type="datetimeFigureOut">
              <a:rPr lang="en-US" smtClean="0"/>
              <a:pPr/>
              <a:t>1/7/21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406914-E4BC-49FF-B84F-59580030A532}"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F99CDB0-54F6-4C07-AA83-E89BA63FE36A}" type="datetimeFigureOut">
              <a:rPr lang="en-US" smtClean="0"/>
              <a:pPr/>
              <a:t>1/7/21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406914-E4BC-49FF-B84F-59580030A532}"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99CDB0-54F6-4C07-AA83-E89BA63FE36A}" type="datetimeFigureOut">
              <a:rPr lang="en-US" smtClean="0"/>
              <a:pPr/>
              <a:t>1/7/21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406914-E4BC-49FF-B84F-59580030A532}"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Title Placeholder 1">
            <a:extLst>
              <a:ext uri="{FF2B5EF4-FFF2-40B4-BE49-F238E27FC236}">
                <a16:creationId xmlns:a16="http://schemas.microsoft.com/office/drawing/2014/main" id="{98D0E699-6CCD-4F5C-B35B-526B86F72D3A}"/>
              </a:ext>
            </a:extLst>
          </p:cNvPr>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3075" name="Text Placeholder 2">
            <a:extLst>
              <a:ext uri="{FF2B5EF4-FFF2-40B4-BE49-F238E27FC236}">
                <a16:creationId xmlns:a16="http://schemas.microsoft.com/office/drawing/2014/main" id="{18441F47-EACD-4B8E-A452-22CE6306C7DA}"/>
              </a:ext>
            </a:extLst>
          </p:cNvPr>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55B466EA-0F83-4514-8BEC-C475274FB016}"/>
              </a:ext>
            </a:extLst>
          </p:cNvPr>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2F99CDB0-54F6-4C07-AA83-E89BA63FE36A}" type="datetimeFigureOut">
              <a:rPr lang="en-US"/>
              <a:pPr>
                <a:defRPr/>
              </a:pPr>
              <a:t>1/7/21</a:t>
            </a:fld>
            <a:endParaRPr lang="en-US"/>
          </a:p>
        </p:txBody>
      </p:sp>
      <p:sp>
        <p:nvSpPr>
          <p:cNvPr id="5" name="Footer Placeholder 4">
            <a:extLst>
              <a:ext uri="{FF2B5EF4-FFF2-40B4-BE49-F238E27FC236}">
                <a16:creationId xmlns:a16="http://schemas.microsoft.com/office/drawing/2014/main" id="{900F2C3F-BD2E-4E15-AB4D-621BD382DEEE}"/>
              </a:ext>
            </a:extLst>
          </p:cNvPr>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6" name="Slide Number Placeholder 5">
            <a:extLst>
              <a:ext uri="{FF2B5EF4-FFF2-40B4-BE49-F238E27FC236}">
                <a16:creationId xmlns:a16="http://schemas.microsoft.com/office/drawing/2014/main" id="{168722A6-05AB-4E21-A6DB-BD55295DF66A}"/>
              </a:ext>
            </a:extLst>
          </p:cNvPr>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5FB06DCB-0762-4D2B-BDD3-101FD319ECB1}" type="slidenum">
              <a:rPr lang="en-US"/>
              <a:pPr>
                <a:defRPr/>
              </a:pPr>
              <a:t>‹#›</a:t>
            </a:fld>
            <a:endParaRPr lang="en-US"/>
          </a:p>
        </p:txBody>
      </p:sp>
    </p:spTree>
    <p:extLst>
      <p:ext uri="{BB962C8B-B14F-4D97-AF65-F5344CB8AC3E}">
        <p14:creationId xmlns:p14="http://schemas.microsoft.com/office/powerpoint/2010/main" val="106376027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defRPr>
      </a:lvl2pPr>
      <a:lvl3pPr algn="ctr" rtl="0" eaLnBrk="0" fontAlgn="base" hangingPunct="0">
        <a:spcBef>
          <a:spcPct val="0"/>
        </a:spcBef>
        <a:spcAft>
          <a:spcPct val="0"/>
        </a:spcAft>
        <a:defRPr sz="4400">
          <a:solidFill>
            <a:schemeClr val="tx1"/>
          </a:solidFill>
          <a:latin typeface="Calibri" panose="020F0502020204030204" pitchFamily="34" charset="0"/>
        </a:defRPr>
      </a:lvl3pPr>
      <a:lvl4pPr algn="ctr" rtl="0" eaLnBrk="0" fontAlgn="base" hangingPunct="0">
        <a:spcBef>
          <a:spcPct val="0"/>
        </a:spcBef>
        <a:spcAft>
          <a:spcPct val="0"/>
        </a:spcAft>
        <a:defRPr sz="4400">
          <a:solidFill>
            <a:schemeClr val="tx1"/>
          </a:solidFill>
          <a:latin typeface="Calibri" panose="020F0502020204030204" pitchFamily="34" charset="0"/>
        </a:defRPr>
      </a:lvl4pPr>
      <a:lvl5pPr algn="ctr" rtl="0" eaLnBrk="0" fontAlgn="base" hangingPunct="0">
        <a:spcBef>
          <a:spcPct val="0"/>
        </a:spcBef>
        <a:spcAft>
          <a:spcPct val="0"/>
        </a:spcAft>
        <a:defRPr sz="4400">
          <a:solidFill>
            <a:schemeClr val="tx1"/>
          </a:solidFill>
          <a:latin typeface="Calibri" panose="020F0502020204030204" pitchFamily="34" charset="0"/>
        </a:defRPr>
      </a:lvl5pPr>
      <a:lvl6pPr marL="457200" algn="ctr" rtl="0" fontAlgn="base">
        <a:spcBef>
          <a:spcPct val="0"/>
        </a:spcBef>
        <a:spcAft>
          <a:spcPct val="0"/>
        </a:spcAft>
        <a:defRPr sz="4400">
          <a:solidFill>
            <a:schemeClr val="tx1"/>
          </a:solidFill>
          <a:latin typeface="Calibri" panose="020F0502020204030204" pitchFamily="34" charset="0"/>
        </a:defRPr>
      </a:lvl6pPr>
      <a:lvl7pPr marL="914400" algn="ctr" rtl="0" fontAlgn="base">
        <a:spcBef>
          <a:spcPct val="0"/>
        </a:spcBef>
        <a:spcAft>
          <a:spcPct val="0"/>
        </a:spcAft>
        <a:defRPr sz="4400">
          <a:solidFill>
            <a:schemeClr val="tx1"/>
          </a:solidFill>
          <a:latin typeface="Calibri" panose="020F0502020204030204" pitchFamily="34" charset="0"/>
        </a:defRPr>
      </a:lvl7pPr>
      <a:lvl8pPr marL="1371600" algn="ctr" rtl="0" fontAlgn="base">
        <a:spcBef>
          <a:spcPct val="0"/>
        </a:spcBef>
        <a:spcAft>
          <a:spcPct val="0"/>
        </a:spcAft>
        <a:defRPr sz="4400">
          <a:solidFill>
            <a:schemeClr val="tx1"/>
          </a:solidFill>
          <a:latin typeface="Calibri" panose="020F0502020204030204" pitchFamily="34" charset="0"/>
        </a:defRPr>
      </a:lvl8pPr>
      <a:lvl9pPr marL="1828800" algn="ctr" rtl="0" fontAlgn="base">
        <a:spcBef>
          <a:spcPct val="0"/>
        </a:spcBef>
        <a:spcAft>
          <a:spcPct val="0"/>
        </a:spcAft>
        <a:defRPr sz="4400">
          <a:solidFill>
            <a:schemeClr val="tx1"/>
          </a:solidFill>
          <a:latin typeface="Calibri" panose="020F0502020204030204"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17.xml"/><Relationship Id="rId5" Type="http://schemas.openxmlformats.org/officeDocument/2006/relationships/image" Target="../media/image8.png"/><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17.xml"/><Relationship Id="rId6" Type="http://schemas.openxmlformats.org/officeDocument/2006/relationships/image" Target="../media/image11.tiff"/><Relationship Id="rId5" Type="http://schemas.openxmlformats.org/officeDocument/2006/relationships/image" Target="../media/image8.png"/><Relationship Id="rId4" Type="http://schemas.openxmlformats.org/officeDocument/2006/relationships/image" Target="../media/image7.jpeg"/></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jpeg"/><Relationship Id="rId1" Type="http://schemas.openxmlformats.org/officeDocument/2006/relationships/slideLayout" Target="../slideLayouts/slideLayout7.xml"/><Relationship Id="rId4" Type="http://schemas.openxmlformats.org/officeDocument/2006/relationships/image" Target="../media/image3.tiff"/></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7.xml"/><Relationship Id="rId5" Type="http://schemas.openxmlformats.org/officeDocument/2006/relationships/image" Target="../media/image8.png"/><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7.xml"/><Relationship Id="rId5" Type="http://schemas.openxmlformats.org/officeDocument/2006/relationships/image" Target="../media/image8.png"/><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7.xml"/><Relationship Id="rId5" Type="http://schemas.openxmlformats.org/officeDocument/2006/relationships/image" Target="../media/image8.pn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17.xml"/><Relationship Id="rId6" Type="http://schemas.openxmlformats.org/officeDocument/2006/relationships/image" Target="../media/image9.tiff"/><Relationship Id="rId5" Type="http://schemas.openxmlformats.org/officeDocument/2006/relationships/image" Target="../media/image8.png"/><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17.xml"/><Relationship Id="rId5" Type="http://schemas.openxmlformats.org/officeDocument/2006/relationships/image" Target="../media/image8.png"/><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10.png"/><Relationship Id="rId5" Type="http://schemas.openxmlformats.org/officeDocument/2006/relationships/image" Target="../media/image7.jpe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over-UPM-Template_Option-1B.jpg"/>
          <p:cNvPicPr>
            <a:picLocks noChangeAspect="1"/>
          </p:cNvPicPr>
          <p:nvPr/>
        </p:nvPicPr>
        <p:blipFill>
          <a:blip r:embed="rId2"/>
          <a:stretch>
            <a:fillRect/>
          </a:stretch>
        </p:blipFill>
        <p:spPr>
          <a:xfrm>
            <a:off x="0" y="2416"/>
            <a:ext cx="9144000" cy="6853167"/>
          </a:xfrm>
          <a:prstGeom prst="rect">
            <a:avLst/>
          </a:prstGeom>
        </p:spPr>
      </p:pic>
      <p:pic>
        <p:nvPicPr>
          <p:cNvPr id="4" name="Picture 3">
            <a:extLst>
              <a:ext uri="{FF2B5EF4-FFF2-40B4-BE49-F238E27FC236}">
                <a16:creationId xmlns:a16="http://schemas.microsoft.com/office/drawing/2014/main" id="{AF32037A-6EE6-4E64-A9F7-348530C28FE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57400" y="304800"/>
            <a:ext cx="1066800" cy="1014171"/>
          </a:xfrm>
          <a:prstGeom prst="rect">
            <a:avLst/>
          </a:prstGeom>
        </p:spPr>
      </p:pic>
      <p:sp>
        <p:nvSpPr>
          <p:cNvPr id="6" name="Title 1">
            <a:extLst>
              <a:ext uri="{FF2B5EF4-FFF2-40B4-BE49-F238E27FC236}">
                <a16:creationId xmlns:a16="http://schemas.microsoft.com/office/drawing/2014/main" id="{4FF74158-C581-413D-ACF2-8B089CFA2043}"/>
              </a:ext>
            </a:extLst>
          </p:cNvPr>
          <p:cNvSpPr txBox="1">
            <a:spLocks/>
          </p:cNvSpPr>
          <p:nvPr/>
        </p:nvSpPr>
        <p:spPr>
          <a:xfrm>
            <a:off x="457200" y="2538477"/>
            <a:ext cx="8305799" cy="1781044"/>
          </a:xfrm>
          <a:prstGeom prst="rect">
            <a:avLst/>
          </a:prstGeom>
        </p:spPr>
        <p:txBody>
          <a:bodyPr vert="horz" lIns="91440" tIns="45720" rIns="91440" bIns="45720" rtlCol="0" anchor="ctr">
            <a:normAutofit fontScale="85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sz="3200" dirty="0"/>
          </a:p>
          <a:p>
            <a:r>
              <a:rPr lang="en-GB" b="1" dirty="0"/>
              <a:t>A PROTOTYPE OF AUTONOMOUS ROBOT OF LOOSE FRUIT COLLECTOR(ARLFC) FOR PALM OIL PLANTATION </a:t>
            </a:r>
            <a:endParaRPr lang="en-MY" dirty="0"/>
          </a:p>
          <a:p>
            <a:endParaRPr lang="en-US" sz="4000" dirty="0"/>
          </a:p>
        </p:txBody>
      </p:sp>
      <p:sp>
        <p:nvSpPr>
          <p:cNvPr id="7" name="Subtitle 2">
            <a:extLst>
              <a:ext uri="{FF2B5EF4-FFF2-40B4-BE49-F238E27FC236}">
                <a16:creationId xmlns:a16="http://schemas.microsoft.com/office/drawing/2014/main" id="{AF441D9B-9241-49A9-89A2-78545BEE693F}"/>
              </a:ext>
            </a:extLst>
          </p:cNvPr>
          <p:cNvSpPr txBox="1">
            <a:spLocks/>
          </p:cNvSpPr>
          <p:nvPr/>
        </p:nvSpPr>
        <p:spPr>
          <a:xfrm>
            <a:off x="1164165" y="4623680"/>
            <a:ext cx="6815669" cy="1320802"/>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4000" dirty="0"/>
          </a:p>
        </p:txBody>
      </p:sp>
      <p:sp>
        <p:nvSpPr>
          <p:cNvPr id="8" name="Subtitle 2">
            <a:extLst>
              <a:ext uri="{FF2B5EF4-FFF2-40B4-BE49-F238E27FC236}">
                <a16:creationId xmlns:a16="http://schemas.microsoft.com/office/drawing/2014/main" id="{20482D58-1290-40DC-BD53-FD62FDB9D1E0}"/>
              </a:ext>
            </a:extLst>
          </p:cNvPr>
          <p:cNvSpPr txBox="1">
            <a:spLocks/>
          </p:cNvSpPr>
          <p:nvPr/>
        </p:nvSpPr>
        <p:spPr bwMode="auto">
          <a:xfrm>
            <a:off x="228600" y="4038600"/>
            <a:ext cx="8915400" cy="2163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a:buFont typeface="Arial" panose="020B0604020202020204" pitchFamily="34" charset="0"/>
              <a:buNone/>
            </a:pPr>
            <a:endParaRPr lang="en-MY" altLang="en-US" sz="1800" b="1" dirty="0">
              <a:latin typeface="Arial" panose="020B0604020202020204" pitchFamily="34" charset="0"/>
            </a:endParaRPr>
          </a:p>
          <a:p>
            <a:pPr algn="ctr">
              <a:buFont typeface="Arial" panose="020B0604020202020204" pitchFamily="34" charset="0"/>
              <a:buNone/>
            </a:pPr>
            <a:r>
              <a:rPr lang="en-MY" altLang="en-US" sz="1800" b="1" dirty="0">
                <a:latin typeface="Arial" panose="020B0604020202020204" pitchFamily="34" charset="0"/>
              </a:rPr>
              <a:t>Department of Electrical and Electronic Engineering</a:t>
            </a:r>
          </a:p>
          <a:p>
            <a:pPr algn="ctr">
              <a:buFont typeface="Arial" panose="020B0604020202020204" pitchFamily="34" charset="0"/>
              <a:buNone/>
            </a:pPr>
            <a:r>
              <a:rPr lang="en-MY" altLang="en-US" sz="1800" b="1" dirty="0">
                <a:latin typeface="Arial" panose="020B0604020202020204" pitchFamily="34" charset="0"/>
              </a:rPr>
              <a:t>Faculty of Engineering </a:t>
            </a:r>
          </a:p>
          <a:p>
            <a:pPr algn="ctr">
              <a:buFont typeface="Arial" panose="020B0604020202020204" pitchFamily="34" charset="0"/>
              <a:buNone/>
            </a:pPr>
            <a:r>
              <a:rPr lang="en-MY" altLang="en-US" sz="1800" b="1" dirty="0" err="1">
                <a:latin typeface="Arial" panose="020B0604020202020204" pitchFamily="34" charset="0"/>
              </a:rPr>
              <a:t>Universiti</a:t>
            </a:r>
            <a:r>
              <a:rPr lang="en-MY" altLang="en-US" sz="1800" b="1" dirty="0">
                <a:latin typeface="Arial" panose="020B0604020202020204" pitchFamily="34" charset="0"/>
              </a:rPr>
              <a:t> Putra Malaysia</a:t>
            </a:r>
          </a:p>
          <a:p>
            <a:pPr algn="ctr">
              <a:buFont typeface="Arial" panose="020B0604020202020204" pitchFamily="34" charset="0"/>
              <a:buNone/>
            </a:pPr>
            <a:r>
              <a:rPr lang="en-MY" altLang="en-US" sz="1800" b="1" dirty="0">
                <a:latin typeface="Arial" panose="020B0604020202020204" pitchFamily="34" charset="0"/>
              </a:rPr>
              <a:t>43400 UPM Serdang, Selangor </a:t>
            </a:r>
            <a:r>
              <a:rPr lang="en-MY" altLang="en-US" sz="1800" b="1" dirty="0" err="1">
                <a:latin typeface="Arial" panose="020B0604020202020204" pitchFamily="34" charset="0"/>
              </a:rPr>
              <a:t>Darul</a:t>
            </a:r>
            <a:r>
              <a:rPr lang="en-MY" altLang="en-US" sz="1800" b="1" dirty="0">
                <a:latin typeface="Arial" panose="020B0604020202020204" pitchFamily="34" charset="0"/>
              </a:rPr>
              <a:t> Ehsan, Malaysia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Content Placeholder 4" descr="Inner-Artwork.jpg">
            <a:extLst>
              <a:ext uri="{FF2B5EF4-FFF2-40B4-BE49-F238E27FC236}">
                <a16:creationId xmlns:a16="http://schemas.microsoft.com/office/drawing/2014/main" id="{A863EADE-80E5-4D5A-80EB-D449BC62FD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1144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Title 1">
            <a:extLst>
              <a:ext uri="{FF2B5EF4-FFF2-40B4-BE49-F238E27FC236}">
                <a16:creationId xmlns:a16="http://schemas.microsoft.com/office/drawing/2014/main" id="{DEC32839-7A90-455B-8AF5-E107F8135308}"/>
              </a:ext>
            </a:extLst>
          </p:cNvPr>
          <p:cNvSpPr>
            <a:spLocks noGrp="1"/>
          </p:cNvSpPr>
          <p:nvPr>
            <p:ph type="title"/>
          </p:nvPr>
        </p:nvSpPr>
        <p:spPr>
          <a:xfrm>
            <a:off x="457200" y="228600"/>
            <a:ext cx="6172200" cy="715963"/>
          </a:xfrm>
        </p:spPr>
        <p:txBody>
          <a:bodyPr rtlCol="0">
            <a:normAutofit/>
          </a:bodyPr>
          <a:lstStyle/>
          <a:p>
            <a:pPr eaLnBrk="1" fontAlgn="auto" hangingPunct="1">
              <a:spcAft>
                <a:spcPts val="0"/>
              </a:spcAft>
              <a:defRPr/>
            </a:pPr>
            <a:r>
              <a:rPr lang="en-US" sz="3200" b="1" dirty="0">
                <a:solidFill>
                  <a:schemeClr val="bg1"/>
                </a:solidFill>
              </a:rPr>
              <a:t>RESEARCHERS</a:t>
            </a:r>
          </a:p>
        </p:txBody>
      </p:sp>
      <p:pic>
        <p:nvPicPr>
          <p:cNvPr id="31" name="Content Placeholder 4" descr="Inner-UPM-Template_Option-1A.jpg">
            <a:extLst>
              <a:ext uri="{FF2B5EF4-FFF2-40B4-BE49-F238E27FC236}">
                <a16:creationId xmlns:a16="http://schemas.microsoft.com/office/drawing/2014/main" id="{C2FCDFEA-C490-4859-8570-72CFFE953CFD}"/>
              </a:ext>
            </a:extLst>
          </p:cNvPr>
          <p:cNvPicPr>
            <a:picLocks noChangeAspect="1"/>
          </p:cNvPicPr>
          <p:nvPr/>
        </p:nvPicPr>
        <p:blipFill>
          <a:blip r:embed="rId4"/>
          <a:stretch>
            <a:fillRect/>
          </a:stretch>
        </p:blipFill>
        <p:spPr>
          <a:xfrm>
            <a:off x="0" y="6420394"/>
            <a:ext cx="7315200" cy="437606"/>
          </a:xfrm>
          <a:prstGeom prst="rect">
            <a:avLst/>
          </a:prstGeom>
        </p:spPr>
      </p:pic>
      <p:pic>
        <p:nvPicPr>
          <p:cNvPr id="32" name="Picture 31">
            <a:extLst>
              <a:ext uri="{FF2B5EF4-FFF2-40B4-BE49-F238E27FC236}">
                <a16:creationId xmlns:a16="http://schemas.microsoft.com/office/drawing/2014/main" id="{A1FD5130-51BD-4C1C-928F-2EDE813420C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364740" y="380178"/>
            <a:ext cx="521960" cy="496210"/>
          </a:xfrm>
          <a:prstGeom prst="rect">
            <a:avLst/>
          </a:prstGeom>
        </p:spPr>
      </p:pic>
      <p:graphicFrame>
        <p:nvGraphicFramePr>
          <p:cNvPr id="2" name="Table 1">
            <a:extLst>
              <a:ext uri="{FF2B5EF4-FFF2-40B4-BE49-F238E27FC236}">
                <a16:creationId xmlns:a16="http://schemas.microsoft.com/office/drawing/2014/main" id="{1FDC9ACE-C5F4-B940-8866-1BF42B52F303}"/>
              </a:ext>
            </a:extLst>
          </p:cNvPr>
          <p:cNvGraphicFramePr>
            <a:graphicFrameLocks noGrp="1"/>
          </p:cNvGraphicFramePr>
          <p:nvPr>
            <p:extLst>
              <p:ext uri="{D42A27DB-BD31-4B8C-83A1-F6EECF244321}">
                <p14:modId xmlns:p14="http://schemas.microsoft.com/office/powerpoint/2010/main" val="3183568119"/>
              </p:ext>
            </p:extLst>
          </p:nvPr>
        </p:nvGraphicFramePr>
        <p:xfrm>
          <a:off x="1711325" y="1846990"/>
          <a:ext cx="5721350" cy="3164019"/>
        </p:xfrm>
        <a:graphic>
          <a:graphicData uri="http://schemas.openxmlformats.org/drawingml/2006/table">
            <a:tbl>
              <a:tblPr firstRow="1" firstCol="1" bandRow="1">
                <a:tableStyleId>{5C22544A-7EE6-4342-B048-85BDC9FD1C3A}</a:tableStyleId>
              </a:tblPr>
              <a:tblGrid>
                <a:gridCol w="3327400">
                  <a:extLst>
                    <a:ext uri="{9D8B030D-6E8A-4147-A177-3AD203B41FA5}">
                      <a16:colId xmlns:a16="http://schemas.microsoft.com/office/drawing/2014/main" val="2952365303"/>
                    </a:ext>
                  </a:extLst>
                </a:gridCol>
                <a:gridCol w="2393950">
                  <a:extLst>
                    <a:ext uri="{9D8B030D-6E8A-4147-A177-3AD203B41FA5}">
                      <a16:colId xmlns:a16="http://schemas.microsoft.com/office/drawing/2014/main" val="2789915407"/>
                    </a:ext>
                  </a:extLst>
                </a:gridCol>
              </a:tblGrid>
              <a:tr h="0">
                <a:tc>
                  <a:txBody>
                    <a:bodyPr/>
                    <a:lstStyle/>
                    <a:p>
                      <a:pPr algn="ctr">
                        <a:lnSpc>
                          <a:spcPct val="150000"/>
                        </a:lnSpc>
                        <a:spcAft>
                          <a:spcPts val="0"/>
                        </a:spcAft>
                      </a:pPr>
                      <a:r>
                        <a:rPr lang="en-US" sz="1200">
                          <a:effectLst/>
                        </a:rPr>
                        <a:t>Researches</a:t>
                      </a:r>
                      <a:endParaRPr lang="en-MY"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Aft>
                          <a:spcPts val="0"/>
                        </a:spcAft>
                      </a:pPr>
                      <a:r>
                        <a:rPr lang="en-US" sz="1200">
                          <a:effectLst/>
                        </a:rPr>
                        <a:t>Research Area</a:t>
                      </a:r>
                      <a:endParaRPr lang="en-MY"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101094485"/>
                  </a:ext>
                </a:extLst>
              </a:tr>
              <a:tr h="0">
                <a:tc>
                  <a:txBody>
                    <a:bodyPr/>
                    <a:lstStyle/>
                    <a:p>
                      <a:pPr>
                        <a:lnSpc>
                          <a:spcPct val="150000"/>
                        </a:lnSpc>
                        <a:spcAft>
                          <a:spcPts val="0"/>
                        </a:spcAft>
                      </a:pPr>
                      <a:r>
                        <a:rPr lang="en-US" sz="1200">
                          <a:effectLst/>
                        </a:rPr>
                        <a:t>Prof. Ir. Dr Mohd Zainal Abidin Abd Kadir (Advisor)</a:t>
                      </a:r>
                      <a:endParaRPr lang="en-MY"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Aft>
                          <a:spcPts val="0"/>
                        </a:spcAft>
                      </a:pPr>
                      <a:r>
                        <a:rPr lang="en-US" sz="1200">
                          <a:effectLst/>
                        </a:rPr>
                        <a:t>Project Management</a:t>
                      </a:r>
                      <a:endParaRPr lang="en-MY"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783341986"/>
                  </a:ext>
                </a:extLst>
              </a:tr>
              <a:tr h="0">
                <a:tc>
                  <a:txBody>
                    <a:bodyPr/>
                    <a:lstStyle/>
                    <a:p>
                      <a:pPr>
                        <a:lnSpc>
                          <a:spcPct val="150000"/>
                        </a:lnSpc>
                        <a:spcAft>
                          <a:spcPts val="0"/>
                        </a:spcAft>
                      </a:pPr>
                      <a:r>
                        <a:rPr lang="en-US" sz="1200">
                          <a:effectLst/>
                        </a:rPr>
                        <a:t>Prof Madya Dr Ts Wan Zuha Wan Hasan (Leader)</a:t>
                      </a:r>
                      <a:endParaRPr lang="en-MY"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Aft>
                          <a:spcPts val="0"/>
                        </a:spcAft>
                      </a:pPr>
                      <a:r>
                        <a:rPr lang="en-US" sz="1200">
                          <a:effectLst/>
                        </a:rPr>
                        <a:t>Robotic/ROS</a:t>
                      </a:r>
                      <a:endParaRPr lang="en-MY"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186717512"/>
                  </a:ext>
                </a:extLst>
              </a:tr>
              <a:tr h="0">
                <a:tc>
                  <a:txBody>
                    <a:bodyPr/>
                    <a:lstStyle/>
                    <a:p>
                      <a:pPr>
                        <a:lnSpc>
                          <a:spcPct val="150000"/>
                        </a:lnSpc>
                        <a:spcAft>
                          <a:spcPts val="0"/>
                        </a:spcAft>
                      </a:pPr>
                      <a:r>
                        <a:rPr lang="en-US" sz="1200">
                          <a:effectLst/>
                        </a:rPr>
                        <a:t>Prof Madya Dr Norhafiz Azis </a:t>
                      </a:r>
                      <a:endParaRPr lang="en-MY"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Aft>
                          <a:spcPts val="0"/>
                        </a:spcAft>
                      </a:pPr>
                      <a:r>
                        <a:rPr lang="en-US" sz="1200">
                          <a:effectLst/>
                        </a:rPr>
                        <a:t>Power Electronic</a:t>
                      </a:r>
                      <a:endParaRPr lang="en-MY"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276827462"/>
                  </a:ext>
                </a:extLst>
              </a:tr>
              <a:tr h="0">
                <a:tc>
                  <a:txBody>
                    <a:bodyPr/>
                    <a:lstStyle/>
                    <a:p>
                      <a:pPr>
                        <a:lnSpc>
                          <a:spcPct val="150000"/>
                        </a:lnSpc>
                        <a:spcAft>
                          <a:spcPts val="0"/>
                        </a:spcAft>
                      </a:pPr>
                      <a:r>
                        <a:rPr lang="en-US" sz="1200">
                          <a:effectLst/>
                        </a:rPr>
                        <a:t>Dr Hafiz Rashidi@Harun</a:t>
                      </a:r>
                      <a:endParaRPr lang="en-MY"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Aft>
                          <a:spcPts val="0"/>
                        </a:spcAft>
                      </a:pPr>
                      <a:r>
                        <a:rPr lang="en-US" sz="1200">
                          <a:effectLst/>
                        </a:rPr>
                        <a:t>Robotic/Image Processing</a:t>
                      </a:r>
                      <a:endParaRPr lang="en-MY"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612347364"/>
                  </a:ext>
                </a:extLst>
              </a:tr>
              <a:tr h="0">
                <a:tc>
                  <a:txBody>
                    <a:bodyPr/>
                    <a:lstStyle/>
                    <a:p>
                      <a:pPr>
                        <a:lnSpc>
                          <a:spcPct val="150000"/>
                        </a:lnSpc>
                        <a:spcAft>
                          <a:spcPts val="0"/>
                        </a:spcAft>
                      </a:pPr>
                      <a:r>
                        <a:rPr lang="en-US" sz="1200">
                          <a:effectLst/>
                        </a:rPr>
                        <a:t>Dr Mohd Nazim Mohtar</a:t>
                      </a:r>
                      <a:endParaRPr lang="en-MY"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Aft>
                          <a:spcPts val="0"/>
                        </a:spcAft>
                      </a:pPr>
                      <a:r>
                        <a:rPr lang="en-US" sz="1200">
                          <a:effectLst/>
                        </a:rPr>
                        <a:t>Electronic</a:t>
                      </a:r>
                      <a:endParaRPr lang="en-MY"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139569258"/>
                  </a:ext>
                </a:extLst>
              </a:tr>
              <a:tr h="0">
                <a:tc>
                  <a:txBody>
                    <a:bodyPr/>
                    <a:lstStyle/>
                    <a:p>
                      <a:pPr>
                        <a:lnSpc>
                          <a:spcPct val="150000"/>
                        </a:lnSpc>
                        <a:spcAft>
                          <a:spcPts val="0"/>
                        </a:spcAft>
                      </a:pPr>
                      <a:r>
                        <a:rPr lang="en-US" sz="1200">
                          <a:effectLst/>
                        </a:rPr>
                        <a:t>Dr Nasri Sulaiman</a:t>
                      </a:r>
                      <a:endParaRPr lang="en-MY"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Aft>
                          <a:spcPts val="0"/>
                        </a:spcAft>
                      </a:pPr>
                      <a:r>
                        <a:rPr lang="en-US" sz="1200">
                          <a:effectLst/>
                        </a:rPr>
                        <a:t>Electronic</a:t>
                      </a:r>
                      <a:endParaRPr lang="en-MY"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604418043"/>
                  </a:ext>
                </a:extLst>
              </a:tr>
              <a:tr h="0">
                <a:tc>
                  <a:txBody>
                    <a:bodyPr/>
                    <a:lstStyle/>
                    <a:p>
                      <a:pPr algn="just">
                        <a:lnSpc>
                          <a:spcPct val="150000"/>
                        </a:lnSpc>
                        <a:spcAft>
                          <a:spcPts val="0"/>
                        </a:spcAft>
                      </a:pPr>
                      <a:r>
                        <a:rPr lang="en-US" sz="1200">
                          <a:effectLst/>
                        </a:rPr>
                        <a:t>Dr. Ahmad Fikri Abdullah </a:t>
                      </a:r>
                      <a:endParaRPr lang="en-MY"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Aft>
                          <a:spcPts val="0"/>
                        </a:spcAft>
                      </a:pPr>
                      <a:r>
                        <a:rPr lang="en-US" sz="1200">
                          <a:effectLst/>
                        </a:rPr>
                        <a:t>Agriculture Engineering</a:t>
                      </a:r>
                      <a:endParaRPr lang="en-MY"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995789915"/>
                  </a:ext>
                </a:extLst>
              </a:tr>
              <a:tr h="0">
                <a:tc>
                  <a:txBody>
                    <a:bodyPr/>
                    <a:lstStyle/>
                    <a:p>
                      <a:pPr algn="just">
                        <a:lnSpc>
                          <a:spcPct val="150000"/>
                        </a:lnSpc>
                        <a:spcAft>
                          <a:spcPts val="0"/>
                        </a:spcAft>
                      </a:pPr>
                      <a:r>
                        <a:rPr lang="en-US" sz="1200">
                          <a:effectLst/>
                        </a:rPr>
                        <a:t> </a:t>
                      </a:r>
                      <a:endParaRPr lang="en-MY"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Aft>
                          <a:spcPts val="0"/>
                        </a:spcAft>
                      </a:pPr>
                      <a:r>
                        <a:rPr lang="en-US" sz="1200">
                          <a:effectLst/>
                        </a:rPr>
                        <a:t> </a:t>
                      </a:r>
                      <a:endParaRPr lang="en-MY"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131073786"/>
                  </a:ext>
                </a:extLst>
              </a:tr>
              <a:tr h="0">
                <a:tc>
                  <a:txBody>
                    <a:bodyPr/>
                    <a:lstStyle/>
                    <a:p>
                      <a:pPr algn="ctr">
                        <a:lnSpc>
                          <a:spcPct val="150000"/>
                        </a:lnSpc>
                        <a:spcAft>
                          <a:spcPts val="0"/>
                        </a:spcAft>
                      </a:pPr>
                      <a:r>
                        <a:rPr lang="en-US" sz="1100">
                          <a:effectLst/>
                        </a:rPr>
                        <a:t>Postgraduate</a:t>
                      </a:r>
                      <a:endParaRPr lang="en-MY"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Aft>
                          <a:spcPts val="0"/>
                        </a:spcAft>
                      </a:pPr>
                      <a:r>
                        <a:rPr lang="en-US" sz="1100">
                          <a:effectLst/>
                        </a:rPr>
                        <a:t> </a:t>
                      </a:r>
                      <a:endParaRPr lang="en-MY"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426164251"/>
                  </a:ext>
                </a:extLst>
              </a:tr>
              <a:tr h="0">
                <a:tc>
                  <a:txBody>
                    <a:bodyPr/>
                    <a:lstStyle/>
                    <a:p>
                      <a:pPr algn="ctr">
                        <a:lnSpc>
                          <a:spcPct val="150000"/>
                        </a:lnSpc>
                        <a:spcAft>
                          <a:spcPts val="0"/>
                        </a:spcAft>
                      </a:pPr>
                      <a:r>
                        <a:rPr lang="en-US" sz="1100" dirty="0">
                          <a:effectLst/>
                        </a:rPr>
                        <a:t>5 PhD</a:t>
                      </a:r>
                      <a:endParaRPr lang="en-MY"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Aft>
                          <a:spcPts val="0"/>
                        </a:spcAft>
                      </a:pPr>
                      <a:r>
                        <a:rPr lang="en-US" sz="1100">
                          <a:effectLst/>
                        </a:rPr>
                        <a:t>Robotic/AI</a:t>
                      </a:r>
                      <a:endParaRPr lang="en-MY"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101877911"/>
                  </a:ext>
                </a:extLst>
              </a:tr>
              <a:tr h="0">
                <a:tc>
                  <a:txBody>
                    <a:bodyPr/>
                    <a:lstStyle/>
                    <a:p>
                      <a:pPr algn="ctr">
                        <a:lnSpc>
                          <a:spcPct val="150000"/>
                        </a:lnSpc>
                        <a:spcAft>
                          <a:spcPts val="0"/>
                        </a:spcAft>
                      </a:pPr>
                      <a:r>
                        <a:rPr lang="en-US" sz="1100" dirty="0">
                          <a:effectLst/>
                        </a:rPr>
                        <a:t>5 MSc</a:t>
                      </a:r>
                      <a:endParaRPr lang="en-MY"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gn="ctr">
                        <a:lnSpc>
                          <a:spcPct val="150000"/>
                        </a:lnSpc>
                        <a:spcAft>
                          <a:spcPts val="0"/>
                        </a:spcAft>
                      </a:pPr>
                      <a:r>
                        <a:rPr lang="en-US" sz="1100" dirty="0">
                          <a:effectLst/>
                        </a:rPr>
                        <a:t>Robotic/AI</a:t>
                      </a:r>
                      <a:endParaRPr lang="en-MY"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728422775"/>
                  </a:ext>
                </a:extLst>
              </a:tr>
            </a:tbl>
          </a:graphicData>
        </a:graphic>
      </p:graphicFrame>
    </p:spTree>
    <p:extLst>
      <p:ext uri="{BB962C8B-B14F-4D97-AF65-F5344CB8AC3E}">
        <p14:creationId xmlns:p14="http://schemas.microsoft.com/office/powerpoint/2010/main" val="26676704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Content Placeholder 4" descr="Inner-Artwork.jpg">
            <a:extLst>
              <a:ext uri="{FF2B5EF4-FFF2-40B4-BE49-F238E27FC236}">
                <a16:creationId xmlns:a16="http://schemas.microsoft.com/office/drawing/2014/main" id="{A863EADE-80E5-4D5A-80EB-D449BC62FD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1144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Title 1">
            <a:extLst>
              <a:ext uri="{FF2B5EF4-FFF2-40B4-BE49-F238E27FC236}">
                <a16:creationId xmlns:a16="http://schemas.microsoft.com/office/drawing/2014/main" id="{DEC32839-7A90-455B-8AF5-E107F8135308}"/>
              </a:ext>
            </a:extLst>
          </p:cNvPr>
          <p:cNvSpPr>
            <a:spLocks noGrp="1"/>
          </p:cNvSpPr>
          <p:nvPr>
            <p:ph type="title"/>
          </p:nvPr>
        </p:nvSpPr>
        <p:spPr>
          <a:xfrm>
            <a:off x="457200" y="228600"/>
            <a:ext cx="6172200" cy="715963"/>
          </a:xfrm>
        </p:spPr>
        <p:txBody>
          <a:bodyPr rtlCol="0">
            <a:normAutofit/>
          </a:bodyPr>
          <a:lstStyle/>
          <a:p>
            <a:pPr eaLnBrk="1" fontAlgn="auto" hangingPunct="1">
              <a:spcAft>
                <a:spcPts val="0"/>
              </a:spcAft>
              <a:defRPr/>
            </a:pPr>
            <a:r>
              <a:rPr lang="en-US" sz="3200" b="1" dirty="0">
                <a:solidFill>
                  <a:schemeClr val="bg1"/>
                </a:solidFill>
              </a:rPr>
              <a:t>Gant Chart</a:t>
            </a:r>
          </a:p>
        </p:txBody>
      </p:sp>
      <p:pic>
        <p:nvPicPr>
          <p:cNvPr id="31" name="Content Placeholder 4" descr="Inner-UPM-Template_Option-1A.jpg">
            <a:extLst>
              <a:ext uri="{FF2B5EF4-FFF2-40B4-BE49-F238E27FC236}">
                <a16:creationId xmlns:a16="http://schemas.microsoft.com/office/drawing/2014/main" id="{C2FCDFEA-C490-4859-8570-72CFFE953CFD}"/>
              </a:ext>
            </a:extLst>
          </p:cNvPr>
          <p:cNvPicPr>
            <a:picLocks noChangeAspect="1"/>
          </p:cNvPicPr>
          <p:nvPr/>
        </p:nvPicPr>
        <p:blipFill>
          <a:blip r:embed="rId4"/>
          <a:stretch>
            <a:fillRect/>
          </a:stretch>
        </p:blipFill>
        <p:spPr>
          <a:xfrm>
            <a:off x="0" y="6420394"/>
            <a:ext cx="7315200" cy="437606"/>
          </a:xfrm>
          <a:prstGeom prst="rect">
            <a:avLst/>
          </a:prstGeom>
        </p:spPr>
      </p:pic>
      <p:pic>
        <p:nvPicPr>
          <p:cNvPr id="32" name="Picture 31">
            <a:extLst>
              <a:ext uri="{FF2B5EF4-FFF2-40B4-BE49-F238E27FC236}">
                <a16:creationId xmlns:a16="http://schemas.microsoft.com/office/drawing/2014/main" id="{A1FD5130-51BD-4C1C-928F-2EDE813420C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364740" y="380178"/>
            <a:ext cx="521960" cy="496210"/>
          </a:xfrm>
          <a:prstGeom prst="rect">
            <a:avLst/>
          </a:prstGeom>
        </p:spPr>
      </p:pic>
      <p:pic>
        <p:nvPicPr>
          <p:cNvPr id="4" name="Picture 3">
            <a:extLst>
              <a:ext uri="{FF2B5EF4-FFF2-40B4-BE49-F238E27FC236}">
                <a16:creationId xmlns:a16="http://schemas.microsoft.com/office/drawing/2014/main" id="{A5B7F67E-9179-7748-87E3-12391603F1BF}"/>
              </a:ext>
            </a:extLst>
          </p:cNvPr>
          <p:cNvPicPr>
            <a:picLocks noChangeAspect="1"/>
          </p:cNvPicPr>
          <p:nvPr/>
        </p:nvPicPr>
        <p:blipFill>
          <a:blip r:embed="rId6"/>
          <a:stretch>
            <a:fillRect/>
          </a:stretch>
        </p:blipFill>
        <p:spPr>
          <a:xfrm>
            <a:off x="914400" y="1524766"/>
            <a:ext cx="7315200" cy="4485874"/>
          </a:xfrm>
          <a:prstGeom prst="rect">
            <a:avLst/>
          </a:prstGeom>
        </p:spPr>
      </p:pic>
    </p:spTree>
    <p:extLst>
      <p:ext uri="{BB962C8B-B14F-4D97-AF65-F5344CB8AC3E}">
        <p14:creationId xmlns:p14="http://schemas.microsoft.com/office/powerpoint/2010/main" val="8396261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over-UPM-Template_Option-1.jpg"/>
          <p:cNvPicPr>
            <a:picLocks noChangeAspect="1"/>
          </p:cNvPicPr>
          <p:nvPr/>
        </p:nvPicPr>
        <p:blipFill>
          <a:blip r:embed="rId2"/>
          <a:stretch>
            <a:fillRect/>
          </a:stretch>
        </p:blipFill>
        <p:spPr>
          <a:xfrm>
            <a:off x="0" y="2702"/>
            <a:ext cx="9144000" cy="6852596"/>
          </a:xfrm>
          <a:prstGeom prst="rect">
            <a:avLst/>
          </a:prstGeom>
        </p:spPr>
      </p:pic>
      <p:sp>
        <p:nvSpPr>
          <p:cNvPr id="4" name="Title 1"/>
          <p:cNvSpPr txBox="1">
            <a:spLocks/>
          </p:cNvSpPr>
          <p:nvPr/>
        </p:nvSpPr>
        <p:spPr>
          <a:xfrm>
            <a:off x="0" y="3657600"/>
            <a:ext cx="9144000" cy="11430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0" normalizeH="0" baseline="0" noProof="0" dirty="0" err="1">
                <a:ln>
                  <a:noFill/>
                </a:ln>
                <a:effectLst/>
                <a:uLnTx/>
                <a:uFillTx/>
                <a:latin typeface="Times New Roman"/>
                <a:ea typeface="+mj-ea"/>
                <a:cs typeface="Times New Roman"/>
              </a:rPr>
              <a:t>Terima</a:t>
            </a:r>
            <a:r>
              <a:rPr kumimoji="0" lang="en-US" sz="3600" b="0" i="0" u="none" strike="noStrike" kern="1200" cap="none" spc="0" normalizeH="0" baseline="0" noProof="0" dirty="0">
                <a:ln>
                  <a:noFill/>
                </a:ln>
                <a:effectLst/>
                <a:uLnTx/>
                <a:uFillTx/>
                <a:latin typeface="Times New Roman"/>
                <a:ea typeface="+mj-ea"/>
                <a:cs typeface="Times New Roman"/>
              </a:rPr>
              <a:t> </a:t>
            </a:r>
            <a:r>
              <a:rPr kumimoji="0" lang="en-US" sz="3600" b="0" i="0" u="none" strike="noStrike" kern="1200" cap="none" spc="0" normalizeH="0" baseline="0" noProof="0" dirty="0" err="1">
                <a:ln>
                  <a:noFill/>
                </a:ln>
                <a:effectLst/>
                <a:uLnTx/>
                <a:uFillTx/>
                <a:latin typeface="Times New Roman"/>
                <a:ea typeface="+mj-ea"/>
                <a:cs typeface="Times New Roman"/>
              </a:rPr>
              <a:t>Kasih</a:t>
            </a:r>
            <a:r>
              <a:rPr kumimoji="0" lang="en-US" sz="3600" b="0" i="0" u="none" strike="noStrike" kern="1200" cap="none" spc="0" normalizeH="0" baseline="0" noProof="0" dirty="0">
                <a:ln>
                  <a:noFill/>
                </a:ln>
                <a:effectLst/>
                <a:uLnTx/>
                <a:uFillTx/>
                <a:latin typeface="Times New Roman"/>
                <a:ea typeface="+mj-ea"/>
                <a:cs typeface="Times New Roman"/>
              </a:rPr>
              <a:t> | </a:t>
            </a:r>
            <a:r>
              <a:rPr kumimoji="0" lang="en-US" sz="3600" b="0" i="1" u="none" strike="noStrike" kern="1200" cap="none" spc="0" normalizeH="0" baseline="0" noProof="0" dirty="0">
                <a:ln>
                  <a:noFill/>
                </a:ln>
                <a:effectLst/>
                <a:uLnTx/>
                <a:uFillTx/>
                <a:latin typeface="Times New Roman"/>
                <a:ea typeface="+mj-ea"/>
                <a:cs typeface="Times New Roman"/>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3664F-B42A-4804-BB77-64D01FE60FE2}"/>
              </a:ext>
            </a:extLst>
          </p:cNvPr>
          <p:cNvSpPr txBox="1">
            <a:spLocks/>
          </p:cNvSpPr>
          <p:nvPr/>
        </p:nvSpPr>
        <p:spPr>
          <a:xfrm>
            <a:off x="2788084" y="1214761"/>
            <a:ext cx="3242078" cy="855321"/>
          </a:xfrm>
          <a:prstGeom prst="rect">
            <a:avLst/>
          </a:prstGeom>
        </p:spPr>
        <p:txBody>
          <a:bodyPr>
            <a:noAutofit/>
          </a:bodyPr>
          <a:lstStyle>
            <a:lvl1pPr algn="ctr" defTabSz="514487" rtl="0" eaLnBrk="1" latinLnBrk="0" hangingPunct="1">
              <a:spcBef>
                <a:spcPct val="0"/>
              </a:spcBef>
              <a:buNone/>
              <a:defRPr sz="2476" kern="1200">
                <a:solidFill>
                  <a:schemeClr val="tx1"/>
                </a:solidFill>
                <a:latin typeface="+mj-lt"/>
                <a:ea typeface="+mj-ea"/>
                <a:cs typeface="+mj-cs"/>
              </a:defRPr>
            </a:lvl1pPr>
          </a:lstStyle>
          <a:p>
            <a:endParaRPr lang="en-MY" sz="3300" b="1" dirty="0">
              <a:solidFill>
                <a:srgbClr val="C00000"/>
              </a:solidFill>
              <a:latin typeface="Calibri" panose="020F0502020204030204" pitchFamily="34" charset="0"/>
              <a:cs typeface="Arial" panose="020B0604020202020204" pitchFamily="34" charset="0"/>
            </a:endParaRPr>
          </a:p>
        </p:txBody>
      </p:sp>
      <p:sp>
        <p:nvSpPr>
          <p:cNvPr id="94" name="Rectangle 93">
            <a:extLst>
              <a:ext uri="{FF2B5EF4-FFF2-40B4-BE49-F238E27FC236}">
                <a16:creationId xmlns:a16="http://schemas.microsoft.com/office/drawing/2014/main" id="{B4B08C14-394D-4297-98E5-CE551D129C21}"/>
              </a:ext>
            </a:extLst>
          </p:cNvPr>
          <p:cNvSpPr/>
          <p:nvPr/>
        </p:nvSpPr>
        <p:spPr>
          <a:xfrm>
            <a:off x="4018345" y="4337565"/>
            <a:ext cx="4904891" cy="1384995"/>
          </a:xfrm>
          <a:prstGeom prst="rect">
            <a:avLst/>
          </a:prstGeom>
          <a:solidFill>
            <a:schemeClr val="accent6">
              <a:lumMod val="20000"/>
              <a:lumOff val="80000"/>
            </a:schemeClr>
          </a:solidFill>
        </p:spPr>
        <p:txBody>
          <a:bodyPr wrap="square">
            <a:spAutoFit/>
          </a:bodyPr>
          <a:lstStyle/>
          <a:p>
            <a:pPr algn="ctr" defTabSz="342900" fontAlgn="base">
              <a:spcBef>
                <a:spcPct val="0"/>
              </a:spcBef>
              <a:spcAft>
                <a:spcPct val="0"/>
              </a:spcAft>
            </a:pPr>
            <a:r>
              <a:rPr lang="en-US" sz="1200" b="1" dirty="0">
                <a:solidFill>
                  <a:prstClr val="black"/>
                </a:solidFill>
                <a:latin typeface="Tw Cen MT" panose="020B0602020104020603" pitchFamily="34" charset="0"/>
              </a:rPr>
              <a:t>MACHINE PERFORMANCE</a:t>
            </a:r>
          </a:p>
          <a:p>
            <a:pPr marL="214313" indent="-214313" defTabSz="342900" fontAlgn="base">
              <a:spcBef>
                <a:spcPct val="0"/>
              </a:spcBef>
              <a:spcAft>
                <a:spcPct val="0"/>
              </a:spcAft>
              <a:buFont typeface="Wingdings" panose="05000000000000000000" pitchFamily="2" charset="2"/>
              <a:buChar char="v"/>
            </a:pPr>
            <a:r>
              <a:rPr lang="en-US" sz="1200" b="1" dirty="0">
                <a:solidFill>
                  <a:prstClr val="black"/>
                </a:solidFill>
                <a:latin typeface="Tw Cen MT" panose="020B0602020104020603" pitchFamily="34" charset="0"/>
              </a:rPr>
              <a:t>Accurate and faster (cover 40-50 hectares/day(24 hours)) – double compare to existing method</a:t>
            </a:r>
          </a:p>
          <a:p>
            <a:pPr marL="214313" indent="-214313" defTabSz="342900" fontAlgn="base">
              <a:spcBef>
                <a:spcPct val="0"/>
              </a:spcBef>
              <a:spcAft>
                <a:spcPct val="0"/>
              </a:spcAft>
              <a:buFont typeface="Wingdings" panose="05000000000000000000" pitchFamily="2" charset="2"/>
              <a:buChar char="v"/>
            </a:pPr>
            <a:r>
              <a:rPr lang="en-US" sz="1200" b="1" dirty="0">
                <a:solidFill>
                  <a:prstClr val="black"/>
                </a:solidFill>
                <a:latin typeface="Tw Cen MT" panose="020B0602020104020603" pitchFamily="34" charset="0"/>
              </a:rPr>
              <a:t>Applied for non skill workers not limited to man workers only(Solve skill workers requirements and ladies also can do the job)</a:t>
            </a:r>
          </a:p>
          <a:p>
            <a:pPr marL="214313" indent="-214313" defTabSz="342900" fontAlgn="base">
              <a:spcBef>
                <a:spcPct val="0"/>
              </a:spcBef>
              <a:spcAft>
                <a:spcPct val="0"/>
              </a:spcAft>
              <a:buFont typeface="Wingdings" panose="05000000000000000000" pitchFamily="2" charset="2"/>
              <a:buChar char="v"/>
            </a:pPr>
            <a:r>
              <a:rPr lang="en-US" sz="1200" b="1" dirty="0">
                <a:solidFill>
                  <a:prstClr val="black"/>
                </a:solidFill>
                <a:latin typeface="Tw Cen MT" panose="020B0602020104020603" pitchFamily="34" charset="0"/>
              </a:rPr>
              <a:t>Applied for local labors either man or ladies (Solve shortage foreign labors – Sime Darby shorts ~ 5000 workers in 2020)</a:t>
            </a:r>
          </a:p>
        </p:txBody>
      </p:sp>
      <p:sp>
        <p:nvSpPr>
          <p:cNvPr id="95" name="Rectangle 94">
            <a:extLst>
              <a:ext uri="{FF2B5EF4-FFF2-40B4-BE49-F238E27FC236}">
                <a16:creationId xmlns:a16="http://schemas.microsoft.com/office/drawing/2014/main" id="{AF3A3E9A-4149-4A77-AEDC-6D47928EDB5F}"/>
              </a:ext>
            </a:extLst>
          </p:cNvPr>
          <p:cNvSpPr/>
          <p:nvPr/>
        </p:nvSpPr>
        <p:spPr>
          <a:xfrm>
            <a:off x="4018345" y="2633390"/>
            <a:ext cx="4904891" cy="1754326"/>
          </a:xfrm>
          <a:prstGeom prst="rect">
            <a:avLst/>
          </a:prstGeom>
          <a:solidFill>
            <a:schemeClr val="accent4">
              <a:lumMod val="20000"/>
              <a:lumOff val="80000"/>
            </a:schemeClr>
          </a:solidFill>
        </p:spPr>
        <p:txBody>
          <a:bodyPr wrap="square">
            <a:spAutoFit/>
          </a:bodyPr>
          <a:lstStyle/>
          <a:p>
            <a:pPr algn="ctr" defTabSz="342900" fontAlgn="base">
              <a:spcBef>
                <a:spcPct val="0"/>
              </a:spcBef>
              <a:spcAft>
                <a:spcPct val="0"/>
              </a:spcAft>
            </a:pPr>
            <a:r>
              <a:rPr lang="en-US" sz="1200" b="1" dirty="0">
                <a:solidFill>
                  <a:prstClr val="black"/>
                </a:solidFill>
                <a:latin typeface="Tw Cen MT" panose="020B0602020104020603" pitchFamily="34" charset="0"/>
              </a:rPr>
              <a:t>WORKING CONCEPT/PRINCIPLE</a:t>
            </a:r>
          </a:p>
          <a:p>
            <a:pPr marL="214313" indent="-214313" defTabSz="342900" fontAlgn="base">
              <a:spcBef>
                <a:spcPct val="0"/>
              </a:spcBef>
              <a:spcAft>
                <a:spcPct val="0"/>
              </a:spcAft>
              <a:buFont typeface="Wingdings" panose="05000000000000000000" pitchFamily="2" charset="2"/>
              <a:buChar char="v"/>
            </a:pPr>
            <a:r>
              <a:rPr lang="en-US" sz="1200" b="1" dirty="0">
                <a:solidFill>
                  <a:prstClr val="black"/>
                </a:solidFill>
                <a:latin typeface="Tw Cen MT" panose="020B0602020104020603" pitchFamily="34" charset="0"/>
              </a:rPr>
              <a:t>Modify the existing tractor grabber (cost)</a:t>
            </a:r>
          </a:p>
          <a:p>
            <a:pPr marL="214313" indent="-214313" defTabSz="342900" fontAlgn="base">
              <a:spcBef>
                <a:spcPct val="0"/>
              </a:spcBef>
              <a:spcAft>
                <a:spcPct val="0"/>
              </a:spcAft>
              <a:buFont typeface="Wingdings" panose="05000000000000000000" pitchFamily="2" charset="2"/>
              <a:buChar char="v"/>
            </a:pPr>
            <a:r>
              <a:rPr lang="en-US" sz="1200" b="1" dirty="0">
                <a:solidFill>
                  <a:prstClr val="black"/>
                </a:solidFill>
                <a:latin typeface="Tw Cen MT" panose="020B0602020104020603" pitchFamily="34" charset="0"/>
              </a:rPr>
              <a:t>Apply proportional controller system to existing manual grabber without modifying existing system(Estimate hybrid mechanization system) </a:t>
            </a:r>
          </a:p>
          <a:p>
            <a:pPr marL="214313" indent="-214313" defTabSz="342900" fontAlgn="base">
              <a:spcBef>
                <a:spcPct val="0"/>
              </a:spcBef>
              <a:spcAft>
                <a:spcPct val="0"/>
              </a:spcAft>
              <a:buFont typeface="Wingdings" panose="05000000000000000000" pitchFamily="2" charset="2"/>
              <a:buChar char="v"/>
            </a:pPr>
            <a:r>
              <a:rPr lang="en-US" sz="1200" b="1" dirty="0">
                <a:solidFill>
                  <a:prstClr val="black"/>
                </a:solidFill>
                <a:latin typeface="Tw Cen MT" panose="020B0602020104020603" pitchFamily="34" charset="0"/>
              </a:rPr>
              <a:t>Assemble and install outdoor camera system for applying bunches image detection method</a:t>
            </a:r>
          </a:p>
          <a:p>
            <a:pPr marL="214313" indent="-214313" defTabSz="342900" fontAlgn="base">
              <a:spcBef>
                <a:spcPct val="0"/>
              </a:spcBef>
              <a:spcAft>
                <a:spcPct val="0"/>
              </a:spcAft>
              <a:buFont typeface="Wingdings" panose="05000000000000000000" pitchFamily="2" charset="2"/>
              <a:buChar char="v"/>
            </a:pPr>
            <a:r>
              <a:rPr lang="en-US" sz="1200" b="1" dirty="0">
                <a:solidFill>
                  <a:prstClr val="black"/>
                </a:solidFill>
                <a:latin typeface="Tw Cen MT" panose="020B0602020104020603" pitchFamily="34" charset="0"/>
              </a:rPr>
              <a:t>Type of Product – POC,  Period – 6-12 months and Estimation Cost - RM100k – RM150k</a:t>
            </a:r>
          </a:p>
        </p:txBody>
      </p:sp>
      <p:sp>
        <p:nvSpPr>
          <p:cNvPr id="96" name="Rectangle 95">
            <a:extLst>
              <a:ext uri="{FF2B5EF4-FFF2-40B4-BE49-F238E27FC236}">
                <a16:creationId xmlns:a16="http://schemas.microsoft.com/office/drawing/2014/main" id="{9AD5F7AA-7F82-4170-A740-35F174CAF32A}"/>
              </a:ext>
            </a:extLst>
          </p:cNvPr>
          <p:cNvSpPr/>
          <p:nvPr/>
        </p:nvSpPr>
        <p:spPr>
          <a:xfrm>
            <a:off x="4018345" y="1820019"/>
            <a:ext cx="4904891" cy="830997"/>
          </a:xfrm>
          <a:prstGeom prst="rect">
            <a:avLst/>
          </a:prstGeom>
          <a:solidFill>
            <a:schemeClr val="accent5">
              <a:lumMod val="20000"/>
              <a:lumOff val="80000"/>
            </a:schemeClr>
          </a:solidFill>
        </p:spPr>
        <p:txBody>
          <a:bodyPr wrap="square">
            <a:spAutoFit/>
          </a:bodyPr>
          <a:lstStyle/>
          <a:p>
            <a:pPr algn="ctr" defTabSz="342900" fontAlgn="base">
              <a:spcBef>
                <a:spcPct val="0"/>
              </a:spcBef>
              <a:spcAft>
                <a:spcPct val="0"/>
              </a:spcAft>
            </a:pPr>
            <a:r>
              <a:rPr lang="en-US" sz="1200" b="1" dirty="0">
                <a:solidFill>
                  <a:prstClr val="black"/>
                </a:solidFill>
                <a:latin typeface="Tw Cen MT" panose="020B0602020104020603" pitchFamily="34" charset="0"/>
              </a:rPr>
              <a:t>FUNCTION/PURPOSES</a:t>
            </a:r>
          </a:p>
          <a:p>
            <a:pPr marL="214313" indent="-214313" defTabSz="342900" fontAlgn="base">
              <a:spcBef>
                <a:spcPct val="0"/>
              </a:spcBef>
              <a:spcAft>
                <a:spcPct val="0"/>
              </a:spcAft>
              <a:buFont typeface="Wingdings" panose="05000000000000000000" pitchFamily="2" charset="2"/>
              <a:buChar char="v"/>
            </a:pPr>
            <a:r>
              <a:rPr lang="en-US" sz="1200" b="1" dirty="0">
                <a:solidFill>
                  <a:prstClr val="black"/>
                </a:solidFill>
                <a:latin typeface="Tw Cen MT" panose="020B0602020104020603" pitchFamily="34" charset="0"/>
              </a:rPr>
              <a:t>Able grasp the bunch of palm oil automatically </a:t>
            </a:r>
          </a:p>
          <a:p>
            <a:pPr marL="214313" indent="-214313" defTabSz="342900" fontAlgn="base">
              <a:spcBef>
                <a:spcPct val="0"/>
              </a:spcBef>
              <a:spcAft>
                <a:spcPct val="0"/>
              </a:spcAft>
              <a:buFont typeface="Wingdings" panose="05000000000000000000" pitchFamily="2" charset="2"/>
              <a:buChar char="v"/>
            </a:pPr>
            <a:r>
              <a:rPr lang="en-US" sz="1200" b="1" dirty="0">
                <a:solidFill>
                  <a:prstClr val="black"/>
                </a:solidFill>
                <a:latin typeface="Tw Cen MT" panose="020B0602020104020603" pitchFamily="34" charset="0"/>
              </a:rPr>
              <a:t>Apply to non skill workers/local </a:t>
            </a:r>
          </a:p>
          <a:p>
            <a:pPr marL="214313" indent="-214313" defTabSz="342900" fontAlgn="base">
              <a:spcBef>
                <a:spcPct val="0"/>
              </a:spcBef>
              <a:spcAft>
                <a:spcPct val="0"/>
              </a:spcAft>
              <a:buFont typeface="Wingdings" panose="05000000000000000000" pitchFamily="2" charset="2"/>
              <a:buChar char="v"/>
            </a:pPr>
            <a:r>
              <a:rPr lang="en-US" sz="1200" b="1" dirty="0">
                <a:solidFill>
                  <a:prstClr val="black"/>
                </a:solidFill>
                <a:latin typeface="Tw Cen MT" panose="020B0602020104020603" pitchFamily="34" charset="0"/>
              </a:rPr>
              <a:t>Able to improve total yield</a:t>
            </a:r>
            <a:endParaRPr lang="en-US" sz="1200" b="1" dirty="0">
              <a:solidFill>
                <a:srgbClr val="002060"/>
              </a:solidFill>
              <a:latin typeface="Tw Cen MT" panose="020B0602020104020603" pitchFamily="34" charset="0"/>
            </a:endParaRPr>
          </a:p>
        </p:txBody>
      </p:sp>
      <p:sp>
        <p:nvSpPr>
          <p:cNvPr id="5" name="Title 1">
            <a:extLst>
              <a:ext uri="{FF2B5EF4-FFF2-40B4-BE49-F238E27FC236}">
                <a16:creationId xmlns:a16="http://schemas.microsoft.com/office/drawing/2014/main" id="{1F81D757-A68A-4B22-866D-ABD43035A8BF}"/>
              </a:ext>
            </a:extLst>
          </p:cNvPr>
          <p:cNvSpPr txBox="1">
            <a:spLocks/>
          </p:cNvSpPr>
          <p:nvPr/>
        </p:nvSpPr>
        <p:spPr>
          <a:xfrm>
            <a:off x="1229615" y="152798"/>
            <a:ext cx="6918829" cy="830997"/>
          </a:xfrm>
          <a:prstGeom prst="rect">
            <a:avLst/>
          </a:prstGeom>
        </p:spPr>
        <p:txBody>
          <a:bodyPr>
            <a:noAutofit/>
          </a:bodyPr>
          <a:lstStyle>
            <a:lvl1pPr algn="ctr" defTabSz="514487" rtl="0" eaLnBrk="1" latinLnBrk="0" hangingPunct="1">
              <a:spcBef>
                <a:spcPct val="0"/>
              </a:spcBef>
              <a:buNone/>
              <a:defRPr sz="2476" kern="1200">
                <a:solidFill>
                  <a:schemeClr val="tx1"/>
                </a:solidFill>
                <a:latin typeface="+mj-lt"/>
                <a:ea typeface="+mj-ea"/>
                <a:cs typeface="+mj-cs"/>
              </a:defRPr>
            </a:lvl1pPr>
          </a:lstStyle>
          <a:p>
            <a:r>
              <a:rPr lang="en-MY" sz="2100" b="1" dirty="0">
                <a:solidFill>
                  <a:srgbClr val="C00000"/>
                </a:solidFill>
                <a:effectLst>
                  <a:outerShdw blurRad="38100" dist="38100" dir="2700000" algn="tl">
                    <a:srgbClr val="000000">
                      <a:alpha val="43137"/>
                    </a:srgbClr>
                  </a:outerShdw>
                </a:effectLst>
                <a:latin typeface="Book Antiqua" panose="02040602050305030304" pitchFamily="18" charset="0"/>
                <a:cs typeface="Arial" panose="020B0604020202020204" pitchFamily="34" charset="0"/>
              </a:rPr>
              <a:t>Project title: </a:t>
            </a:r>
            <a:r>
              <a:rPr lang="en-US" sz="2100" b="1" dirty="0">
                <a:solidFill>
                  <a:srgbClr val="C00000"/>
                </a:solidFill>
                <a:effectLst>
                  <a:outerShdw blurRad="38100" dist="38100" dir="2700000" algn="tl">
                    <a:srgbClr val="000000">
                      <a:alpha val="43137"/>
                    </a:srgbClr>
                  </a:outerShdw>
                </a:effectLst>
                <a:latin typeface="Book Antiqua" panose="02040602050305030304" pitchFamily="18" charset="0"/>
                <a:cs typeface="Arial" panose="020B0604020202020204" pitchFamily="34" charset="0"/>
              </a:rPr>
              <a:t>Autonomous Robot Loose Fruit Collector</a:t>
            </a:r>
          </a:p>
        </p:txBody>
      </p:sp>
      <p:pic>
        <p:nvPicPr>
          <p:cNvPr id="7" name="Picture 6">
            <a:extLst>
              <a:ext uri="{FF2B5EF4-FFF2-40B4-BE49-F238E27FC236}">
                <a16:creationId xmlns:a16="http://schemas.microsoft.com/office/drawing/2014/main" id="{F5ECD174-AF18-424F-9C9D-884CB223EF16}"/>
              </a:ext>
            </a:extLst>
          </p:cNvPr>
          <p:cNvPicPr>
            <a:picLocks noChangeAspect="1"/>
          </p:cNvPicPr>
          <p:nvPr/>
        </p:nvPicPr>
        <p:blipFill>
          <a:blip r:embed="rId2"/>
          <a:stretch>
            <a:fillRect/>
          </a:stretch>
        </p:blipFill>
        <p:spPr>
          <a:xfrm>
            <a:off x="260652" y="2743200"/>
            <a:ext cx="3608748" cy="2022873"/>
          </a:xfrm>
          <a:prstGeom prst="rect">
            <a:avLst/>
          </a:prstGeom>
        </p:spPr>
      </p:pic>
    </p:spTree>
    <p:extLst>
      <p:ext uri="{BB962C8B-B14F-4D97-AF65-F5344CB8AC3E}">
        <p14:creationId xmlns:p14="http://schemas.microsoft.com/office/powerpoint/2010/main" val="28378796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3664F-B42A-4804-BB77-64D01FE60FE2}"/>
              </a:ext>
            </a:extLst>
          </p:cNvPr>
          <p:cNvSpPr txBox="1">
            <a:spLocks/>
          </p:cNvSpPr>
          <p:nvPr/>
        </p:nvSpPr>
        <p:spPr>
          <a:xfrm>
            <a:off x="2788084" y="1214761"/>
            <a:ext cx="3242078" cy="855321"/>
          </a:xfrm>
          <a:prstGeom prst="rect">
            <a:avLst/>
          </a:prstGeom>
        </p:spPr>
        <p:txBody>
          <a:bodyPr>
            <a:noAutofit/>
          </a:bodyPr>
          <a:lstStyle>
            <a:lvl1pPr algn="ctr" defTabSz="514487" rtl="0" eaLnBrk="1" latinLnBrk="0" hangingPunct="1">
              <a:spcBef>
                <a:spcPct val="0"/>
              </a:spcBef>
              <a:buNone/>
              <a:defRPr sz="2476" kern="1200">
                <a:solidFill>
                  <a:schemeClr val="tx1"/>
                </a:solidFill>
                <a:latin typeface="+mj-lt"/>
                <a:ea typeface="+mj-ea"/>
                <a:cs typeface="+mj-cs"/>
              </a:defRPr>
            </a:lvl1pPr>
          </a:lstStyle>
          <a:p>
            <a:endParaRPr lang="en-MY" sz="3300" b="1" dirty="0">
              <a:solidFill>
                <a:srgbClr val="C00000"/>
              </a:solidFill>
              <a:latin typeface="Calibri" panose="020F0502020204030204" pitchFamily="34" charset="0"/>
              <a:cs typeface="Arial" panose="020B0604020202020204" pitchFamily="34" charset="0"/>
            </a:endParaRPr>
          </a:p>
        </p:txBody>
      </p:sp>
      <p:pic>
        <p:nvPicPr>
          <p:cNvPr id="17" name="Picture 12" descr="Free Red Ribbon Clipart, Download Free Clip Art, Free Clip Art on Clipart  Library">
            <a:extLst>
              <a:ext uri="{FF2B5EF4-FFF2-40B4-BE49-F238E27FC236}">
                <a16:creationId xmlns:a16="http://schemas.microsoft.com/office/drawing/2014/main" id="{457411A3-AD24-4448-A1EE-EC497AA5205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7265" b="38265"/>
          <a:stretch/>
        </p:blipFill>
        <p:spPr bwMode="auto">
          <a:xfrm rot="19924786" flipV="1">
            <a:off x="82535" y="1303124"/>
            <a:ext cx="1202252" cy="333686"/>
          </a:xfrm>
          <a:prstGeom prst="rect">
            <a:avLst/>
          </a:prstGeom>
          <a:noFill/>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6FD09D78-9D60-4B73-9D34-9CD5FCF98333}"/>
              </a:ext>
            </a:extLst>
          </p:cNvPr>
          <p:cNvSpPr txBox="1"/>
          <p:nvPr/>
        </p:nvSpPr>
        <p:spPr>
          <a:xfrm>
            <a:off x="1452097" y="1711151"/>
            <a:ext cx="2055508" cy="923330"/>
          </a:xfrm>
          <a:prstGeom prst="rect">
            <a:avLst/>
          </a:prstGeom>
          <a:noFill/>
        </p:spPr>
        <p:txBody>
          <a:bodyPr wrap="square" rtlCol="0">
            <a:spAutoFit/>
          </a:bodyPr>
          <a:lstStyle/>
          <a:p>
            <a:pPr defTabSz="342900" fontAlgn="base">
              <a:spcBef>
                <a:spcPct val="0"/>
              </a:spcBef>
              <a:spcAft>
                <a:spcPct val="0"/>
              </a:spcAft>
            </a:pPr>
            <a:r>
              <a:rPr lang="en-MY" sz="900" i="1" dirty="0">
                <a:solidFill>
                  <a:prstClr val="black"/>
                </a:solidFill>
                <a:effectLst>
                  <a:outerShdw blurRad="38100" dist="38100" dir="2700000" algn="tl">
                    <a:srgbClr val="000000">
                      <a:alpha val="43137"/>
                    </a:srgbClr>
                  </a:outerShdw>
                </a:effectLst>
                <a:latin typeface="Book Antiqua" panose="02040602050305030304" pitchFamily="18" charset="0"/>
                <a:cs typeface="Arial" panose="020B0604020202020204" pitchFamily="34" charset="0"/>
              </a:rPr>
              <a:t>Researcher</a:t>
            </a:r>
          </a:p>
          <a:p>
            <a:pPr defTabSz="342900" fontAlgn="base">
              <a:spcBef>
                <a:spcPct val="0"/>
              </a:spcBef>
              <a:spcAft>
                <a:spcPct val="0"/>
              </a:spcAft>
            </a:pPr>
            <a:r>
              <a:rPr lang="en-MY" sz="900" i="1" dirty="0">
                <a:solidFill>
                  <a:prstClr val="black"/>
                </a:solidFill>
                <a:effectLst>
                  <a:outerShdw blurRad="38100" dist="38100" dir="2700000" algn="tl">
                    <a:srgbClr val="000000">
                      <a:alpha val="43137"/>
                    </a:srgbClr>
                  </a:outerShdw>
                </a:effectLst>
                <a:latin typeface="Book Antiqua" panose="02040602050305030304" pitchFamily="18" charset="0"/>
                <a:cs typeface="Arial" panose="020B0604020202020204" pitchFamily="34" charset="0"/>
              </a:rPr>
              <a:t>Assoc Prof. </a:t>
            </a:r>
            <a:r>
              <a:rPr lang="en-MY" sz="900" i="1" dirty="0" err="1">
                <a:solidFill>
                  <a:prstClr val="black"/>
                </a:solidFill>
                <a:effectLst>
                  <a:outerShdw blurRad="38100" dist="38100" dir="2700000" algn="tl">
                    <a:srgbClr val="000000">
                      <a:alpha val="43137"/>
                    </a:srgbClr>
                  </a:outerShdw>
                </a:effectLst>
                <a:latin typeface="Book Antiqua" panose="02040602050305030304" pitchFamily="18" charset="0"/>
                <a:cs typeface="Arial" panose="020B0604020202020204" pitchFamily="34" charset="0"/>
              </a:rPr>
              <a:t>Dr.</a:t>
            </a:r>
            <a:r>
              <a:rPr lang="en-MY" sz="900" i="1" dirty="0">
                <a:solidFill>
                  <a:prstClr val="black"/>
                </a:solidFill>
                <a:effectLst>
                  <a:outerShdw blurRad="38100" dist="38100" dir="2700000" algn="tl">
                    <a:srgbClr val="000000">
                      <a:alpha val="43137"/>
                    </a:srgbClr>
                  </a:outerShdw>
                </a:effectLst>
                <a:latin typeface="Book Antiqua" panose="02040602050305030304" pitchFamily="18" charset="0"/>
                <a:cs typeface="Arial" panose="020B0604020202020204" pitchFamily="34" charset="0"/>
              </a:rPr>
              <a:t> Wan </a:t>
            </a:r>
            <a:r>
              <a:rPr lang="en-MY" sz="900" i="1" dirty="0" err="1">
                <a:solidFill>
                  <a:prstClr val="black"/>
                </a:solidFill>
                <a:effectLst>
                  <a:outerShdw blurRad="38100" dist="38100" dir="2700000" algn="tl">
                    <a:srgbClr val="000000">
                      <a:alpha val="43137"/>
                    </a:srgbClr>
                  </a:outerShdw>
                </a:effectLst>
                <a:latin typeface="Book Antiqua" panose="02040602050305030304" pitchFamily="18" charset="0"/>
                <a:cs typeface="Arial" panose="020B0604020202020204" pitchFamily="34" charset="0"/>
              </a:rPr>
              <a:t>Zuha</a:t>
            </a:r>
            <a:r>
              <a:rPr lang="en-MY" sz="900" i="1" dirty="0">
                <a:solidFill>
                  <a:prstClr val="black"/>
                </a:solidFill>
                <a:effectLst>
                  <a:outerShdw blurRad="38100" dist="38100" dir="2700000" algn="tl">
                    <a:srgbClr val="000000">
                      <a:alpha val="43137"/>
                    </a:srgbClr>
                  </a:outerShdw>
                </a:effectLst>
                <a:latin typeface="Book Antiqua" panose="02040602050305030304" pitchFamily="18" charset="0"/>
                <a:cs typeface="Arial" panose="020B0604020202020204" pitchFamily="34" charset="0"/>
              </a:rPr>
              <a:t> Wan </a:t>
            </a:r>
            <a:r>
              <a:rPr lang="en-MY" sz="900" i="1" dirty="0" err="1">
                <a:solidFill>
                  <a:prstClr val="black"/>
                </a:solidFill>
                <a:effectLst>
                  <a:outerShdw blurRad="38100" dist="38100" dir="2700000" algn="tl">
                    <a:srgbClr val="000000">
                      <a:alpha val="43137"/>
                    </a:srgbClr>
                  </a:outerShdw>
                </a:effectLst>
                <a:latin typeface="Book Antiqua" panose="02040602050305030304" pitchFamily="18" charset="0"/>
                <a:cs typeface="Arial" panose="020B0604020202020204" pitchFamily="34" charset="0"/>
              </a:rPr>
              <a:t>HAsan</a:t>
            </a:r>
            <a:endParaRPr lang="en-MY" sz="900" i="1" dirty="0">
              <a:solidFill>
                <a:prstClr val="black"/>
              </a:solidFill>
              <a:effectLst>
                <a:outerShdw blurRad="38100" dist="38100" dir="2700000" algn="tl">
                  <a:srgbClr val="000000">
                    <a:alpha val="43137"/>
                  </a:srgbClr>
                </a:outerShdw>
              </a:effectLst>
              <a:latin typeface="Book Antiqua" panose="02040602050305030304" pitchFamily="18" charset="0"/>
              <a:cs typeface="Arial" panose="020B0604020202020204" pitchFamily="34" charset="0"/>
            </a:endParaRPr>
          </a:p>
          <a:p>
            <a:pPr defTabSz="342900" fontAlgn="base">
              <a:spcBef>
                <a:spcPct val="0"/>
              </a:spcBef>
              <a:spcAft>
                <a:spcPct val="0"/>
              </a:spcAft>
            </a:pPr>
            <a:r>
              <a:rPr lang="en-MY" sz="900" i="1" dirty="0">
                <a:effectLst>
                  <a:outerShdw blurRad="38100" dist="38100" dir="2700000" algn="tl">
                    <a:srgbClr val="000000">
                      <a:alpha val="43137"/>
                    </a:srgbClr>
                  </a:outerShdw>
                </a:effectLst>
                <a:latin typeface="Book Antiqua" panose="02040602050305030304" pitchFamily="18" charset="0"/>
                <a:cs typeface="Arial" panose="020B0604020202020204" pitchFamily="34" charset="0"/>
              </a:rPr>
              <a:t>Research Associate</a:t>
            </a:r>
          </a:p>
          <a:p>
            <a:pPr defTabSz="342900" fontAlgn="base">
              <a:spcBef>
                <a:spcPct val="0"/>
              </a:spcBef>
              <a:spcAft>
                <a:spcPct val="0"/>
              </a:spcAft>
            </a:pPr>
            <a:r>
              <a:rPr lang="en-MY" sz="900" i="1" dirty="0">
                <a:solidFill>
                  <a:prstClr val="black"/>
                </a:solidFill>
                <a:effectLst>
                  <a:outerShdw blurRad="38100" dist="38100" dir="2700000" algn="tl">
                    <a:srgbClr val="000000">
                      <a:alpha val="43137"/>
                    </a:srgbClr>
                  </a:outerShdw>
                </a:effectLst>
                <a:latin typeface="Book Antiqua" panose="02040602050305030304" pitchFamily="18" charset="0"/>
                <a:cs typeface="Arial" panose="020B0604020202020204" pitchFamily="34" charset="0"/>
              </a:rPr>
              <a:t>Laboratory of Plantation System Technology &amp; Mechanization</a:t>
            </a:r>
          </a:p>
          <a:p>
            <a:pPr defTabSz="342900" fontAlgn="base">
              <a:spcBef>
                <a:spcPct val="0"/>
              </a:spcBef>
              <a:spcAft>
                <a:spcPct val="0"/>
              </a:spcAft>
            </a:pPr>
            <a:r>
              <a:rPr lang="en-MY" sz="900" i="1" dirty="0" err="1">
                <a:solidFill>
                  <a:prstClr val="black"/>
                </a:solidFill>
                <a:effectLst>
                  <a:outerShdw blurRad="38100" dist="38100" dir="2700000" algn="tl">
                    <a:srgbClr val="000000">
                      <a:alpha val="43137"/>
                    </a:srgbClr>
                  </a:outerShdw>
                </a:effectLst>
                <a:latin typeface="Book Antiqua" panose="02040602050305030304" pitchFamily="18" charset="0"/>
                <a:cs typeface="Arial" panose="020B0604020202020204" pitchFamily="34" charset="0"/>
              </a:rPr>
              <a:t>Universiti</a:t>
            </a:r>
            <a:r>
              <a:rPr lang="en-MY" sz="900" i="1" dirty="0">
                <a:solidFill>
                  <a:prstClr val="black"/>
                </a:solidFill>
                <a:effectLst>
                  <a:outerShdw blurRad="38100" dist="38100" dir="2700000" algn="tl">
                    <a:srgbClr val="000000">
                      <a:alpha val="43137"/>
                    </a:srgbClr>
                  </a:outerShdw>
                </a:effectLst>
                <a:latin typeface="Book Antiqua" panose="02040602050305030304" pitchFamily="18" charset="0"/>
                <a:cs typeface="Arial" panose="020B0604020202020204" pitchFamily="34" charset="0"/>
              </a:rPr>
              <a:t> Putra Malaysia</a:t>
            </a:r>
            <a:endParaRPr lang="en-MY" sz="600" b="1" dirty="0">
              <a:solidFill>
                <a:srgbClr val="23527C"/>
              </a:solidFill>
              <a:latin typeface="Arial" panose="020B0604020202020204" pitchFamily="34" charset="0"/>
              <a:cs typeface="Arial" panose="020B0604020202020204" pitchFamily="34" charset="0"/>
            </a:endParaRPr>
          </a:p>
        </p:txBody>
      </p:sp>
      <p:sp>
        <p:nvSpPr>
          <p:cNvPr id="94" name="Rectangle 93">
            <a:extLst>
              <a:ext uri="{FF2B5EF4-FFF2-40B4-BE49-F238E27FC236}">
                <a16:creationId xmlns:a16="http://schemas.microsoft.com/office/drawing/2014/main" id="{B4B08C14-394D-4297-98E5-CE551D129C21}"/>
              </a:ext>
            </a:extLst>
          </p:cNvPr>
          <p:cNvSpPr/>
          <p:nvPr/>
        </p:nvSpPr>
        <p:spPr>
          <a:xfrm>
            <a:off x="4018345" y="4337565"/>
            <a:ext cx="4904891" cy="1384995"/>
          </a:xfrm>
          <a:prstGeom prst="rect">
            <a:avLst/>
          </a:prstGeom>
          <a:solidFill>
            <a:schemeClr val="accent6">
              <a:lumMod val="20000"/>
              <a:lumOff val="80000"/>
            </a:schemeClr>
          </a:solidFill>
        </p:spPr>
        <p:txBody>
          <a:bodyPr wrap="square">
            <a:spAutoFit/>
          </a:bodyPr>
          <a:lstStyle/>
          <a:p>
            <a:pPr algn="ctr" defTabSz="342900" fontAlgn="base">
              <a:spcBef>
                <a:spcPct val="0"/>
              </a:spcBef>
              <a:spcAft>
                <a:spcPct val="0"/>
              </a:spcAft>
            </a:pPr>
            <a:r>
              <a:rPr lang="en-US" sz="1200" b="1" dirty="0">
                <a:solidFill>
                  <a:prstClr val="black"/>
                </a:solidFill>
                <a:latin typeface="Tw Cen MT" panose="020B0602020104020603" pitchFamily="34" charset="0"/>
              </a:rPr>
              <a:t>MACHINE PERFORMANCE</a:t>
            </a:r>
          </a:p>
          <a:p>
            <a:pPr marL="214313" indent="-214313" defTabSz="342900" fontAlgn="base">
              <a:spcBef>
                <a:spcPct val="0"/>
              </a:spcBef>
              <a:spcAft>
                <a:spcPct val="0"/>
              </a:spcAft>
              <a:buFont typeface="Wingdings" panose="05000000000000000000" pitchFamily="2" charset="2"/>
              <a:buChar char="v"/>
            </a:pPr>
            <a:r>
              <a:rPr lang="en-US" sz="1200" b="1" dirty="0">
                <a:solidFill>
                  <a:prstClr val="black"/>
                </a:solidFill>
                <a:latin typeface="Tw Cen MT" panose="020B0602020104020603" pitchFamily="34" charset="0"/>
              </a:rPr>
              <a:t>Accurate and faster (cover 40-50 hectares/day(24 hours)) – double compare to existing method</a:t>
            </a:r>
          </a:p>
          <a:p>
            <a:pPr marL="214313" indent="-214313" defTabSz="342900" fontAlgn="base">
              <a:spcBef>
                <a:spcPct val="0"/>
              </a:spcBef>
              <a:spcAft>
                <a:spcPct val="0"/>
              </a:spcAft>
              <a:buFont typeface="Wingdings" panose="05000000000000000000" pitchFamily="2" charset="2"/>
              <a:buChar char="v"/>
            </a:pPr>
            <a:r>
              <a:rPr lang="en-US" sz="1200" b="1" dirty="0">
                <a:solidFill>
                  <a:prstClr val="black"/>
                </a:solidFill>
                <a:latin typeface="Tw Cen MT" panose="020B0602020104020603" pitchFamily="34" charset="0"/>
              </a:rPr>
              <a:t>Applied for non skill workers not limited to man workers only(Solve skill workers requirements and ladies also can do the job)</a:t>
            </a:r>
          </a:p>
          <a:p>
            <a:pPr marL="214313" indent="-214313" defTabSz="342900" fontAlgn="base">
              <a:spcBef>
                <a:spcPct val="0"/>
              </a:spcBef>
              <a:spcAft>
                <a:spcPct val="0"/>
              </a:spcAft>
              <a:buFont typeface="Wingdings" panose="05000000000000000000" pitchFamily="2" charset="2"/>
              <a:buChar char="v"/>
            </a:pPr>
            <a:r>
              <a:rPr lang="en-US" sz="1200" b="1" dirty="0">
                <a:solidFill>
                  <a:prstClr val="black"/>
                </a:solidFill>
                <a:latin typeface="Tw Cen MT" panose="020B0602020104020603" pitchFamily="34" charset="0"/>
              </a:rPr>
              <a:t>Applied for local labors either man or ladies (Solve shortage foreign labors – Sime Darby shorts ~ 5000 workers in 2020)</a:t>
            </a:r>
          </a:p>
        </p:txBody>
      </p:sp>
      <p:sp>
        <p:nvSpPr>
          <p:cNvPr id="95" name="Rectangle 94">
            <a:extLst>
              <a:ext uri="{FF2B5EF4-FFF2-40B4-BE49-F238E27FC236}">
                <a16:creationId xmlns:a16="http://schemas.microsoft.com/office/drawing/2014/main" id="{AF3A3E9A-4149-4A77-AEDC-6D47928EDB5F}"/>
              </a:ext>
            </a:extLst>
          </p:cNvPr>
          <p:cNvSpPr/>
          <p:nvPr/>
        </p:nvSpPr>
        <p:spPr>
          <a:xfrm>
            <a:off x="4018345" y="2633390"/>
            <a:ext cx="4904891" cy="1754326"/>
          </a:xfrm>
          <a:prstGeom prst="rect">
            <a:avLst/>
          </a:prstGeom>
          <a:solidFill>
            <a:schemeClr val="accent4">
              <a:lumMod val="20000"/>
              <a:lumOff val="80000"/>
            </a:schemeClr>
          </a:solidFill>
        </p:spPr>
        <p:txBody>
          <a:bodyPr wrap="square">
            <a:spAutoFit/>
          </a:bodyPr>
          <a:lstStyle/>
          <a:p>
            <a:pPr algn="ctr" defTabSz="342900" fontAlgn="base">
              <a:spcBef>
                <a:spcPct val="0"/>
              </a:spcBef>
              <a:spcAft>
                <a:spcPct val="0"/>
              </a:spcAft>
            </a:pPr>
            <a:r>
              <a:rPr lang="en-US" sz="1200" b="1" dirty="0">
                <a:solidFill>
                  <a:prstClr val="black"/>
                </a:solidFill>
                <a:latin typeface="Tw Cen MT" panose="020B0602020104020603" pitchFamily="34" charset="0"/>
              </a:rPr>
              <a:t>WORKING CONCEPT/PRINCIPLE</a:t>
            </a:r>
          </a:p>
          <a:p>
            <a:pPr marL="214313" indent="-214313" defTabSz="342900" fontAlgn="base">
              <a:spcBef>
                <a:spcPct val="0"/>
              </a:spcBef>
              <a:spcAft>
                <a:spcPct val="0"/>
              </a:spcAft>
              <a:buFont typeface="Wingdings" panose="05000000000000000000" pitchFamily="2" charset="2"/>
              <a:buChar char="v"/>
            </a:pPr>
            <a:r>
              <a:rPr lang="en-US" sz="1200" b="1" dirty="0">
                <a:solidFill>
                  <a:prstClr val="black"/>
                </a:solidFill>
                <a:latin typeface="Tw Cen MT" panose="020B0602020104020603" pitchFamily="34" charset="0"/>
              </a:rPr>
              <a:t>Modify the existing tractor grabber (cost)</a:t>
            </a:r>
          </a:p>
          <a:p>
            <a:pPr marL="214313" indent="-214313" defTabSz="342900" fontAlgn="base">
              <a:spcBef>
                <a:spcPct val="0"/>
              </a:spcBef>
              <a:spcAft>
                <a:spcPct val="0"/>
              </a:spcAft>
              <a:buFont typeface="Wingdings" panose="05000000000000000000" pitchFamily="2" charset="2"/>
              <a:buChar char="v"/>
            </a:pPr>
            <a:r>
              <a:rPr lang="en-US" sz="1200" b="1" dirty="0">
                <a:solidFill>
                  <a:prstClr val="black"/>
                </a:solidFill>
                <a:latin typeface="Tw Cen MT" panose="020B0602020104020603" pitchFamily="34" charset="0"/>
              </a:rPr>
              <a:t>Apply proportional controller system to existing manual grabber without modifying existing system(Estimate hybrid mechanization system) </a:t>
            </a:r>
          </a:p>
          <a:p>
            <a:pPr marL="214313" indent="-214313" defTabSz="342900" fontAlgn="base">
              <a:spcBef>
                <a:spcPct val="0"/>
              </a:spcBef>
              <a:spcAft>
                <a:spcPct val="0"/>
              </a:spcAft>
              <a:buFont typeface="Wingdings" panose="05000000000000000000" pitchFamily="2" charset="2"/>
              <a:buChar char="v"/>
            </a:pPr>
            <a:r>
              <a:rPr lang="en-US" sz="1200" b="1" dirty="0">
                <a:solidFill>
                  <a:prstClr val="black"/>
                </a:solidFill>
                <a:latin typeface="Tw Cen MT" panose="020B0602020104020603" pitchFamily="34" charset="0"/>
              </a:rPr>
              <a:t>Assemble and install outdoor camera system for applying bunches image detection method</a:t>
            </a:r>
          </a:p>
          <a:p>
            <a:pPr marL="214313" indent="-214313" defTabSz="342900" fontAlgn="base">
              <a:spcBef>
                <a:spcPct val="0"/>
              </a:spcBef>
              <a:spcAft>
                <a:spcPct val="0"/>
              </a:spcAft>
              <a:buFont typeface="Wingdings" panose="05000000000000000000" pitchFamily="2" charset="2"/>
              <a:buChar char="v"/>
            </a:pPr>
            <a:r>
              <a:rPr lang="en-US" sz="1200" b="1" dirty="0">
                <a:solidFill>
                  <a:prstClr val="black"/>
                </a:solidFill>
                <a:latin typeface="Tw Cen MT" panose="020B0602020104020603" pitchFamily="34" charset="0"/>
              </a:rPr>
              <a:t>Type of Product – POC,  Period – 6-12 months and Estimation Cost - RM100k – RM150k</a:t>
            </a:r>
          </a:p>
        </p:txBody>
      </p:sp>
      <p:sp>
        <p:nvSpPr>
          <p:cNvPr id="96" name="Rectangle 95">
            <a:extLst>
              <a:ext uri="{FF2B5EF4-FFF2-40B4-BE49-F238E27FC236}">
                <a16:creationId xmlns:a16="http://schemas.microsoft.com/office/drawing/2014/main" id="{9AD5F7AA-7F82-4170-A740-35F174CAF32A}"/>
              </a:ext>
            </a:extLst>
          </p:cNvPr>
          <p:cNvSpPr/>
          <p:nvPr/>
        </p:nvSpPr>
        <p:spPr>
          <a:xfrm>
            <a:off x="4018345" y="1820019"/>
            <a:ext cx="4904891" cy="830997"/>
          </a:xfrm>
          <a:prstGeom prst="rect">
            <a:avLst/>
          </a:prstGeom>
          <a:solidFill>
            <a:schemeClr val="accent5">
              <a:lumMod val="20000"/>
              <a:lumOff val="80000"/>
            </a:schemeClr>
          </a:solidFill>
        </p:spPr>
        <p:txBody>
          <a:bodyPr wrap="square">
            <a:spAutoFit/>
          </a:bodyPr>
          <a:lstStyle/>
          <a:p>
            <a:pPr algn="ctr" defTabSz="342900" fontAlgn="base">
              <a:spcBef>
                <a:spcPct val="0"/>
              </a:spcBef>
              <a:spcAft>
                <a:spcPct val="0"/>
              </a:spcAft>
            </a:pPr>
            <a:r>
              <a:rPr lang="en-US" sz="1200" b="1" dirty="0">
                <a:solidFill>
                  <a:prstClr val="black"/>
                </a:solidFill>
                <a:latin typeface="Tw Cen MT" panose="020B0602020104020603" pitchFamily="34" charset="0"/>
              </a:rPr>
              <a:t>FUNCTION/PURPOSES</a:t>
            </a:r>
          </a:p>
          <a:p>
            <a:pPr marL="214313" indent="-214313" defTabSz="342900" fontAlgn="base">
              <a:spcBef>
                <a:spcPct val="0"/>
              </a:spcBef>
              <a:spcAft>
                <a:spcPct val="0"/>
              </a:spcAft>
              <a:buFont typeface="Wingdings" panose="05000000000000000000" pitchFamily="2" charset="2"/>
              <a:buChar char="v"/>
            </a:pPr>
            <a:r>
              <a:rPr lang="en-US" sz="1200" b="1" dirty="0">
                <a:solidFill>
                  <a:prstClr val="black"/>
                </a:solidFill>
                <a:latin typeface="Tw Cen MT" panose="020B0602020104020603" pitchFamily="34" charset="0"/>
              </a:rPr>
              <a:t>Able grasp the bunch of palm oil automatically </a:t>
            </a:r>
          </a:p>
          <a:p>
            <a:pPr marL="214313" indent="-214313" defTabSz="342900" fontAlgn="base">
              <a:spcBef>
                <a:spcPct val="0"/>
              </a:spcBef>
              <a:spcAft>
                <a:spcPct val="0"/>
              </a:spcAft>
              <a:buFont typeface="Wingdings" panose="05000000000000000000" pitchFamily="2" charset="2"/>
              <a:buChar char="v"/>
            </a:pPr>
            <a:r>
              <a:rPr lang="en-US" sz="1200" b="1" dirty="0">
                <a:solidFill>
                  <a:prstClr val="black"/>
                </a:solidFill>
                <a:latin typeface="Tw Cen MT" panose="020B0602020104020603" pitchFamily="34" charset="0"/>
              </a:rPr>
              <a:t>Apply to non skill workers/local </a:t>
            </a:r>
          </a:p>
          <a:p>
            <a:pPr marL="214313" indent="-214313" defTabSz="342900" fontAlgn="base">
              <a:spcBef>
                <a:spcPct val="0"/>
              </a:spcBef>
              <a:spcAft>
                <a:spcPct val="0"/>
              </a:spcAft>
              <a:buFont typeface="Wingdings" panose="05000000000000000000" pitchFamily="2" charset="2"/>
              <a:buChar char="v"/>
            </a:pPr>
            <a:r>
              <a:rPr lang="en-US" sz="1200" b="1" dirty="0">
                <a:solidFill>
                  <a:prstClr val="black"/>
                </a:solidFill>
                <a:latin typeface="Tw Cen MT" panose="020B0602020104020603" pitchFamily="34" charset="0"/>
              </a:rPr>
              <a:t>Able to improve total yield</a:t>
            </a:r>
            <a:endParaRPr lang="en-US" sz="1200" b="1" dirty="0">
              <a:solidFill>
                <a:srgbClr val="002060"/>
              </a:solidFill>
              <a:latin typeface="Tw Cen MT" panose="020B0602020104020603" pitchFamily="34" charset="0"/>
            </a:endParaRPr>
          </a:p>
        </p:txBody>
      </p:sp>
      <p:sp>
        <p:nvSpPr>
          <p:cNvPr id="5" name="Title 1">
            <a:extLst>
              <a:ext uri="{FF2B5EF4-FFF2-40B4-BE49-F238E27FC236}">
                <a16:creationId xmlns:a16="http://schemas.microsoft.com/office/drawing/2014/main" id="{1F81D757-A68A-4B22-866D-ABD43035A8BF}"/>
              </a:ext>
            </a:extLst>
          </p:cNvPr>
          <p:cNvSpPr txBox="1">
            <a:spLocks/>
          </p:cNvSpPr>
          <p:nvPr/>
        </p:nvSpPr>
        <p:spPr>
          <a:xfrm>
            <a:off x="1136204" y="958798"/>
            <a:ext cx="6918829" cy="321059"/>
          </a:xfrm>
          <a:prstGeom prst="rect">
            <a:avLst/>
          </a:prstGeom>
        </p:spPr>
        <p:txBody>
          <a:bodyPr>
            <a:noAutofit/>
          </a:bodyPr>
          <a:lstStyle>
            <a:lvl1pPr algn="ctr" defTabSz="514487" rtl="0" eaLnBrk="1" latinLnBrk="0" hangingPunct="1">
              <a:spcBef>
                <a:spcPct val="0"/>
              </a:spcBef>
              <a:buNone/>
              <a:defRPr sz="2476" kern="1200">
                <a:solidFill>
                  <a:schemeClr val="tx1"/>
                </a:solidFill>
                <a:latin typeface="+mj-lt"/>
                <a:ea typeface="+mj-ea"/>
                <a:cs typeface="+mj-cs"/>
              </a:defRPr>
            </a:lvl1pPr>
          </a:lstStyle>
          <a:p>
            <a:r>
              <a:rPr lang="en-MY" sz="2100" b="1" dirty="0">
                <a:solidFill>
                  <a:srgbClr val="C00000"/>
                </a:solidFill>
                <a:effectLst>
                  <a:outerShdw blurRad="38100" dist="38100" dir="2700000" algn="tl">
                    <a:srgbClr val="000000">
                      <a:alpha val="43137"/>
                    </a:srgbClr>
                  </a:outerShdw>
                </a:effectLst>
                <a:latin typeface="Book Antiqua" panose="02040602050305030304" pitchFamily="18" charset="0"/>
                <a:cs typeface="Arial" panose="020B0604020202020204" pitchFamily="34" charset="0"/>
              </a:rPr>
              <a:t>Project title: </a:t>
            </a:r>
            <a:r>
              <a:rPr lang="en-US" sz="2100" b="1" dirty="0">
                <a:solidFill>
                  <a:srgbClr val="C00000"/>
                </a:solidFill>
                <a:effectLst>
                  <a:outerShdw blurRad="38100" dist="38100" dir="2700000" algn="tl">
                    <a:srgbClr val="000000">
                      <a:alpha val="43137"/>
                    </a:srgbClr>
                  </a:outerShdw>
                </a:effectLst>
                <a:latin typeface="Book Antiqua" panose="02040602050305030304" pitchFamily="18" charset="0"/>
                <a:cs typeface="Arial" panose="020B0604020202020204" pitchFamily="34" charset="0"/>
              </a:rPr>
              <a:t>Automatic Tractor Grabber for Palm oil Plantation </a:t>
            </a:r>
          </a:p>
        </p:txBody>
      </p:sp>
      <p:pic>
        <p:nvPicPr>
          <p:cNvPr id="4" name="Picture 3">
            <a:extLst>
              <a:ext uri="{FF2B5EF4-FFF2-40B4-BE49-F238E27FC236}">
                <a16:creationId xmlns:a16="http://schemas.microsoft.com/office/drawing/2014/main" id="{48583A2E-5C30-ED46-B3C6-A1DBA0E273E4}"/>
              </a:ext>
            </a:extLst>
          </p:cNvPr>
          <p:cNvPicPr>
            <a:picLocks noChangeAspect="1"/>
          </p:cNvPicPr>
          <p:nvPr/>
        </p:nvPicPr>
        <p:blipFill>
          <a:blip r:embed="rId3"/>
          <a:stretch>
            <a:fillRect/>
          </a:stretch>
        </p:blipFill>
        <p:spPr>
          <a:xfrm>
            <a:off x="628754" y="1711151"/>
            <a:ext cx="730319" cy="940065"/>
          </a:xfrm>
          <a:prstGeom prst="rect">
            <a:avLst/>
          </a:prstGeom>
          <a:effectLst>
            <a:outerShdw blurRad="50800" dist="50800" algn="ctr" rotWithShape="0">
              <a:srgbClr val="000000">
                <a:alpha val="43137"/>
              </a:srgbClr>
            </a:outerShdw>
            <a:softEdge rad="76200"/>
          </a:effectLst>
        </p:spPr>
      </p:pic>
      <p:pic>
        <p:nvPicPr>
          <p:cNvPr id="7" name="Picture 6">
            <a:extLst>
              <a:ext uri="{FF2B5EF4-FFF2-40B4-BE49-F238E27FC236}">
                <a16:creationId xmlns:a16="http://schemas.microsoft.com/office/drawing/2014/main" id="{F5ECD174-AF18-424F-9C9D-884CB223EF16}"/>
              </a:ext>
            </a:extLst>
          </p:cNvPr>
          <p:cNvPicPr>
            <a:picLocks noChangeAspect="1"/>
          </p:cNvPicPr>
          <p:nvPr/>
        </p:nvPicPr>
        <p:blipFill>
          <a:blip r:embed="rId4"/>
          <a:stretch>
            <a:fillRect/>
          </a:stretch>
        </p:blipFill>
        <p:spPr>
          <a:xfrm>
            <a:off x="352609" y="3191250"/>
            <a:ext cx="3259800" cy="1827271"/>
          </a:xfrm>
          <a:prstGeom prst="rect">
            <a:avLst/>
          </a:prstGeom>
        </p:spPr>
      </p:pic>
    </p:spTree>
    <p:extLst>
      <p:ext uri="{BB962C8B-B14F-4D97-AF65-F5344CB8AC3E}">
        <p14:creationId xmlns:p14="http://schemas.microsoft.com/office/powerpoint/2010/main" val="4978983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Content Placeholder 4" descr="Inner-Artwork.jpg">
            <a:extLst>
              <a:ext uri="{FF2B5EF4-FFF2-40B4-BE49-F238E27FC236}">
                <a16:creationId xmlns:a16="http://schemas.microsoft.com/office/drawing/2014/main" id="{A863EADE-80E5-4D5A-80EB-D449BC62FD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1144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Title 1">
            <a:extLst>
              <a:ext uri="{FF2B5EF4-FFF2-40B4-BE49-F238E27FC236}">
                <a16:creationId xmlns:a16="http://schemas.microsoft.com/office/drawing/2014/main" id="{DEC32839-7A90-455B-8AF5-E107F8135308}"/>
              </a:ext>
            </a:extLst>
          </p:cNvPr>
          <p:cNvSpPr>
            <a:spLocks noGrp="1"/>
          </p:cNvSpPr>
          <p:nvPr>
            <p:ph type="title"/>
          </p:nvPr>
        </p:nvSpPr>
        <p:spPr>
          <a:xfrm>
            <a:off x="457200" y="228600"/>
            <a:ext cx="6172200" cy="715963"/>
          </a:xfrm>
        </p:spPr>
        <p:txBody>
          <a:bodyPr rtlCol="0">
            <a:normAutofit/>
          </a:bodyPr>
          <a:lstStyle/>
          <a:p>
            <a:pPr eaLnBrk="1" fontAlgn="auto" hangingPunct="1">
              <a:spcAft>
                <a:spcPts val="0"/>
              </a:spcAft>
              <a:defRPr/>
            </a:pPr>
            <a:r>
              <a:rPr lang="en-US" sz="3200" b="1" dirty="0">
                <a:solidFill>
                  <a:schemeClr val="bg1"/>
                </a:solidFill>
              </a:rPr>
              <a:t>INTRODUCTION</a:t>
            </a:r>
          </a:p>
        </p:txBody>
      </p:sp>
      <p:pic>
        <p:nvPicPr>
          <p:cNvPr id="31" name="Content Placeholder 4" descr="Inner-UPM-Template_Option-1A.jpg">
            <a:extLst>
              <a:ext uri="{FF2B5EF4-FFF2-40B4-BE49-F238E27FC236}">
                <a16:creationId xmlns:a16="http://schemas.microsoft.com/office/drawing/2014/main" id="{C2FCDFEA-C490-4859-8570-72CFFE953CFD}"/>
              </a:ext>
            </a:extLst>
          </p:cNvPr>
          <p:cNvPicPr>
            <a:picLocks noChangeAspect="1"/>
          </p:cNvPicPr>
          <p:nvPr/>
        </p:nvPicPr>
        <p:blipFill>
          <a:blip r:embed="rId4"/>
          <a:stretch>
            <a:fillRect/>
          </a:stretch>
        </p:blipFill>
        <p:spPr>
          <a:xfrm>
            <a:off x="0" y="6420394"/>
            <a:ext cx="7315200" cy="437606"/>
          </a:xfrm>
          <a:prstGeom prst="rect">
            <a:avLst/>
          </a:prstGeom>
        </p:spPr>
      </p:pic>
      <p:pic>
        <p:nvPicPr>
          <p:cNvPr id="32" name="Picture 31">
            <a:extLst>
              <a:ext uri="{FF2B5EF4-FFF2-40B4-BE49-F238E27FC236}">
                <a16:creationId xmlns:a16="http://schemas.microsoft.com/office/drawing/2014/main" id="{A1FD5130-51BD-4C1C-928F-2EDE813420C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364740" y="380178"/>
            <a:ext cx="521960" cy="496210"/>
          </a:xfrm>
          <a:prstGeom prst="rect">
            <a:avLst/>
          </a:prstGeom>
        </p:spPr>
      </p:pic>
      <p:sp>
        <p:nvSpPr>
          <p:cNvPr id="2" name="Rectangle 1">
            <a:extLst>
              <a:ext uri="{FF2B5EF4-FFF2-40B4-BE49-F238E27FC236}">
                <a16:creationId xmlns:a16="http://schemas.microsoft.com/office/drawing/2014/main" id="{550861A6-C484-A248-BDCD-BA8E34B00320}"/>
              </a:ext>
            </a:extLst>
          </p:cNvPr>
          <p:cNvSpPr/>
          <p:nvPr/>
        </p:nvSpPr>
        <p:spPr>
          <a:xfrm>
            <a:off x="495300" y="1932548"/>
            <a:ext cx="8153400" cy="3736279"/>
          </a:xfrm>
          <a:prstGeom prst="rect">
            <a:avLst/>
          </a:prstGeom>
        </p:spPr>
        <p:txBody>
          <a:bodyPr wrap="square">
            <a:spAutoFit/>
          </a:bodyPr>
          <a:lstStyle/>
          <a:p>
            <a:pPr indent="457200" algn="just">
              <a:lnSpc>
                <a:spcPct val="150000"/>
              </a:lnSpc>
              <a:spcAft>
                <a:spcPts val="0"/>
              </a:spcAft>
            </a:pPr>
            <a:r>
              <a:rPr lang="en-GB" sz="2000" dirty="0">
                <a:latin typeface="Times New Roman" panose="02020603050405020304" pitchFamily="18" charset="0"/>
                <a:ea typeface="Times New Roman" panose="02020603050405020304" pitchFamily="18" charset="0"/>
                <a:cs typeface="Times New Roman" panose="02020603050405020304" pitchFamily="18" charset="0"/>
              </a:rPr>
              <a:t>In this proposal, we propose a prototype ARLFC to improve the loose fruit collection at this plantation. The prototype robot able to navigate autonomously through the plantation field using smart navigation system (SLAM) and detecting the loose fruit using AI (OPEN POSE) as well as collecting the loose fruit using smart vacuum system which is second major part of the ARLFC. Based on these, we estimate that total number of loose fruits that able to be collected per suction is 100 </a:t>
            </a:r>
            <a:r>
              <a:rPr lang="en-GB" sz="2000">
                <a:latin typeface="Times New Roman" panose="02020603050405020304" pitchFamily="18" charset="0"/>
                <a:ea typeface="Times New Roman" panose="02020603050405020304" pitchFamily="18" charset="0"/>
                <a:cs typeface="Times New Roman" panose="02020603050405020304" pitchFamily="18" charset="0"/>
              </a:rPr>
              <a:t>loose fruits </a:t>
            </a:r>
            <a:r>
              <a:rPr lang="en-GB" sz="2000" dirty="0">
                <a:latin typeface="Times New Roman" panose="02020603050405020304" pitchFamily="18" charset="0"/>
                <a:ea typeface="Times New Roman" panose="02020603050405020304" pitchFamily="18" charset="0"/>
                <a:cs typeface="Times New Roman" panose="02020603050405020304" pitchFamily="18" charset="0"/>
              </a:rPr>
              <a:t>in every minute autonomously.</a:t>
            </a:r>
            <a:endParaRPr lang="en-MY" sz="2000" dirty="0">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207850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Content Placeholder 4" descr="Inner-Artwork.jpg">
            <a:extLst>
              <a:ext uri="{FF2B5EF4-FFF2-40B4-BE49-F238E27FC236}">
                <a16:creationId xmlns:a16="http://schemas.microsoft.com/office/drawing/2014/main" id="{A863EADE-80E5-4D5A-80EB-D449BC62FD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1144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Title 1">
            <a:extLst>
              <a:ext uri="{FF2B5EF4-FFF2-40B4-BE49-F238E27FC236}">
                <a16:creationId xmlns:a16="http://schemas.microsoft.com/office/drawing/2014/main" id="{DEC32839-7A90-455B-8AF5-E107F8135308}"/>
              </a:ext>
            </a:extLst>
          </p:cNvPr>
          <p:cNvSpPr>
            <a:spLocks noGrp="1"/>
          </p:cNvSpPr>
          <p:nvPr>
            <p:ph type="title"/>
          </p:nvPr>
        </p:nvSpPr>
        <p:spPr>
          <a:xfrm>
            <a:off x="457200" y="228600"/>
            <a:ext cx="6172200" cy="715963"/>
          </a:xfrm>
        </p:spPr>
        <p:txBody>
          <a:bodyPr rtlCol="0">
            <a:normAutofit/>
          </a:bodyPr>
          <a:lstStyle/>
          <a:p>
            <a:pPr eaLnBrk="1" fontAlgn="auto" hangingPunct="1">
              <a:spcAft>
                <a:spcPts val="0"/>
              </a:spcAft>
              <a:defRPr/>
            </a:pPr>
            <a:r>
              <a:rPr lang="en-US" sz="3200" b="1" dirty="0">
                <a:solidFill>
                  <a:schemeClr val="bg1"/>
                </a:solidFill>
              </a:rPr>
              <a:t>METHODOLOGY</a:t>
            </a:r>
          </a:p>
        </p:txBody>
      </p:sp>
      <p:pic>
        <p:nvPicPr>
          <p:cNvPr id="31" name="Content Placeholder 4" descr="Inner-UPM-Template_Option-1A.jpg">
            <a:extLst>
              <a:ext uri="{FF2B5EF4-FFF2-40B4-BE49-F238E27FC236}">
                <a16:creationId xmlns:a16="http://schemas.microsoft.com/office/drawing/2014/main" id="{C2FCDFEA-C490-4859-8570-72CFFE953CFD}"/>
              </a:ext>
            </a:extLst>
          </p:cNvPr>
          <p:cNvPicPr>
            <a:picLocks noChangeAspect="1"/>
          </p:cNvPicPr>
          <p:nvPr/>
        </p:nvPicPr>
        <p:blipFill>
          <a:blip r:embed="rId4"/>
          <a:stretch>
            <a:fillRect/>
          </a:stretch>
        </p:blipFill>
        <p:spPr>
          <a:xfrm>
            <a:off x="0" y="6420394"/>
            <a:ext cx="7315200" cy="437606"/>
          </a:xfrm>
          <a:prstGeom prst="rect">
            <a:avLst/>
          </a:prstGeom>
        </p:spPr>
      </p:pic>
      <p:pic>
        <p:nvPicPr>
          <p:cNvPr id="32" name="Picture 31">
            <a:extLst>
              <a:ext uri="{FF2B5EF4-FFF2-40B4-BE49-F238E27FC236}">
                <a16:creationId xmlns:a16="http://schemas.microsoft.com/office/drawing/2014/main" id="{A1FD5130-51BD-4C1C-928F-2EDE813420C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364740" y="380178"/>
            <a:ext cx="521960" cy="496210"/>
          </a:xfrm>
          <a:prstGeom prst="rect">
            <a:avLst/>
          </a:prstGeom>
        </p:spPr>
      </p:pic>
      <p:grpSp>
        <p:nvGrpSpPr>
          <p:cNvPr id="7" name="Group 6">
            <a:extLst>
              <a:ext uri="{FF2B5EF4-FFF2-40B4-BE49-F238E27FC236}">
                <a16:creationId xmlns:a16="http://schemas.microsoft.com/office/drawing/2014/main" id="{A34C47A0-2DA6-EA42-B33B-620B4C544F53}"/>
              </a:ext>
            </a:extLst>
          </p:cNvPr>
          <p:cNvGrpSpPr/>
          <p:nvPr/>
        </p:nvGrpSpPr>
        <p:grpSpPr>
          <a:xfrm>
            <a:off x="3394233" y="1373188"/>
            <a:ext cx="2355533" cy="4998720"/>
            <a:chOff x="0" y="0"/>
            <a:chExt cx="1743841" cy="5141504"/>
          </a:xfrm>
        </p:grpSpPr>
        <p:sp>
          <p:nvSpPr>
            <p:cNvPr id="8" name="AutoShape 6">
              <a:extLst>
                <a:ext uri="{FF2B5EF4-FFF2-40B4-BE49-F238E27FC236}">
                  <a16:creationId xmlns:a16="http://schemas.microsoft.com/office/drawing/2014/main" id="{4EE9906E-5AB7-804D-ADCD-600A9B048494}"/>
                </a:ext>
              </a:extLst>
            </p:cNvPr>
            <p:cNvSpPr>
              <a:spLocks/>
            </p:cNvSpPr>
            <p:nvPr/>
          </p:nvSpPr>
          <p:spPr bwMode="auto">
            <a:xfrm>
              <a:off x="822960" y="326571"/>
              <a:ext cx="71309" cy="405767"/>
            </a:xfrm>
            <a:prstGeom prst="downArrow">
              <a:avLst>
                <a:gd name="adj1" fmla="val 50000"/>
                <a:gd name="adj2" fmla="val 143706"/>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endParaRPr lang="en-MY"/>
            </a:p>
          </p:txBody>
        </p:sp>
        <p:sp>
          <p:nvSpPr>
            <p:cNvPr id="9" name="AutoShape 7">
              <a:extLst>
                <a:ext uri="{FF2B5EF4-FFF2-40B4-BE49-F238E27FC236}">
                  <a16:creationId xmlns:a16="http://schemas.microsoft.com/office/drawing/2014/main" id="{5994CEB1-3EFB-F047-A699-2C68405D26F6}"/>
                </a:ext>
              </a:extLst>
            </p:cNvPr>
            <p:cNvSpPr>
              <a:spLocks/>
            </p:cNvSpPr>
            <p:nvPr/>
          </p:nvSpPr>
          <p:spPr bwMode="auto">
            <a:xfrm>
              <a:off x="822960" y="1306285"/>
              <a:ext cx="71309" cy="405767"/>
            </a:xfrm>
            <a:prstGeom prst="downArrow">
              <a:avLst>
                <a:gd name="adj1" fmla="val 50000"/>
                <a:gd name="adj2" fmla="val 143706"/>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endParaRPr lang="en-MY"/>
            </a:p>
          </p:txBody>
        </p:sp>
        <p:sp>
          <p:nvSpPr>
            <p:cNvPr id="10" name="AutoShape 14">
              <a:extLst>
                <a:ext uri="{FF2B5EF4-FFF2-40B4-BE49-F238E27FC236}">
                  <a16:creationId xmlns:a16="http://schemas.microsoft.com/office/drawing/2014/main" id="{EC5E9F53-4C15-BB47-8F59-A98710532AB1}"/>
                </a:ext>
              </a:extLst>
            </p:cNvPr>
            <p:cNvSpPr>
              <a:spLocks/>
            </p:cNvSpPr>
            <p:nvPr/>
          </p:nvSpPr>
          <p:spPr bwMode="auto">
            <a:xfrm>
              <a:off x="783771" y="2364377"/>
              <a:ext cx="71120" cy="405765"/>
            </a:xfrm>
            <a:prstGeom prst="downArrow">
              <a:avLst>
                <a:gd name="adj1" fmla="val 50000"/>
                <a:gd name="adj2" fmla="val 143706"/>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endParaRPr lang="en-MY"/>
            </a:p>
          </p:txBody>
        </p:sp>
        <p:sp>
          <p:nvSpPr>
            <p:cNvPr id="11" name="AutoShape 13">
              <a:extLst>
                <a:ext uri="{FF2B5EF4-FFF2-40B4-BE49-F238E27FC236}">
                  <a16:creationId xmlns:a16="http://schemas.microsoft.com/office/drawing/2014/main" id="{981CDC54-91A2-1E4A-8AB8-5BD7D6A20772}"/>
                </a:ext>
              </a:extLst>
            </p:cNvPr>
            <p:cNvSpPr>
              <a:spLocks/>
            </p:cNvSpPr>
            <p:nvPr/>
          </p:nvSpPr>
          <p:spPr bwMode="auto">
            <a:xfrm>
              <a:off x="822960" y="4415245"/>
              <a:ext cx="71120" cy="405765"/>
            </a:xfrm>
            <a:prstGeom prst="downArrow">
              <a:avLst>
                <a:gd name="adj1" fmla="val 50000"/>
                <a:gd name="adj2" fmla="val 143706"/>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endParaRPr lang="en-MY"/>
            </a:p>
          </p:txBody>
        </p:sp>
        <p:grpSp>
          <p:nvGrpSpPr>
            <p:cNvPr id="12" name="Group 11">
              <a:extLst>
                <a:ext uri="{FF2B5EF4-FFF2-40B4-BE49-F238E27FC236}">
                  <a16:creationId xmlns:a16="http://schemas.microsoft.com/office/drawing/2014/main" id="{2BD625BB-1577-834D-95D2-A8AC1FBFA0D4}"/>
                </a:ext>
              </a:extLst>
            </p:cNvPr>
            <p:cNvGrpSpPr/>
            <p:nvPr/>
          </p:nvGrpSpPr>
          <p:grpSpPr>
            <a:xfrm>
              <a:off x="0" y="0"/>
              <a:ext cx="1743841" cy="5141504"/>
              <a:chOff x="0" y="0"/>
              <a:chExt cx="1743841" cy="5141504"/>
            </a:xfrm>
          </p:grpSpPr>
          <p:sp>
            <p:nvSpPr>
              <p:cNvPr id="14" name="AutoShape 3">
                <a:extLst>
                  <a:ext uri="{FF2B5EF4-FFF2-40B4-BE49-F238E27FC236}">
                    <a16:creationId xmlns:a16="http://schemas.microsoft.com/office/drawing/2014/main" id="{28CE12A9-9DD0-DC46-8E07-4128FFE41B30}"/>
                  </a:ext>
                </a:extLst>
              </p:cNvPr>
              <p:cNvSpPr>
                <a:spLocks/>
              </p:cNvSpPr>
              <p:nvPr/>
            </p:nvSpPr>
            <p:spPr bwMode="auto">
              <a:xfrm>
                <a:off x="509451" y="0"/>
                <a:ext cx="726559" cy="321850"/>
              </a:xfrm>
              <a:prstGeom prst="flowChartAlternateProcess">
                <a:avLst/>
              </a:prstGeom>
              <a:solidFill>
                <a:srgbClr val="0070C0"/>
              </a:solidFill>
              <a:ln w="9525">
                <a:solidFill>
                  <a:srgbClr val="000000"/>
                </a:solidFill>
                <a:miter lim="800000"/>
                <a:headEnd/>
                <a:tailEnd/>
              </a:ln>
            </p:spPr>
            <p:txBody>
              <a:bodyPr rot="0" vert="horz" wrap="square" lIns="91440" tIns="45720" rIns="91440" bIns="45720" anchor="t" anchorCtr="0" upright="1">
                <a:noAutofit/>
              </a:bodyPr>
              <a:lstStyle/>
              <a:p>
                <a:pPr algn="ctr">
                  <a:spcAft>
                    <a:spcPts val="0"/>
                  </a:spcAft>
                </a:pPr>
                <a:r>
                  <a:rPr lang="en-GB"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START</a:t>
                </a:r>
                <a:endParaRPr lang="en-MY" sz="12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15" name="AutoShape 5">
                <a:extLst>
                  <a:ext uri="{FF2B5EF4-FFF2-40B4-BE49-F238E27FC236}">
                    <a16:creationId xmlns:a16="http://schemas.microsoft.com/office/drawing/2014/main" id="{05F2BDDE-CC6C-D649-B9F2-728F4E9671C6}"/>
                  </a:ext>
                </a:extLst>
              </p:cNvPr>
              <p:cNvSpPr>
                <a:spLocks/>
              </p:cNvSpPr>
              <p:nvPr/>
            </p:nvSpPr>
            <p:spPr bwMode="auto">
              <a:xfrm>
                <a:off x="0" y="731520"/>
                <a:ext cx="1743841" cy="583476"/>
              </a:xfrm>
              <a:prstGeom prst="flowChartProcess">
                <a:avLst/>
              </a:prstGeom>
              <a:solidFill>
                <a:srgbClr val="92D050"/>
              </a:solidFill>
              <a:ln w="9525">
                <a:solidFill>
                  <a:srgbClr val="000000"/>
                </a:solidFill>
                <a:miter lim="800000"/>
                <a:headEnd/>
                <a:tailEnd/>
              </a:ln>
            </p:spPr>
            <p:txBody>
              <a:bodyPr rot="0" vert="horz" wrap="square" lIns="91440" tIns="45720" rIns="91440" bIns="45720" anchor="t" anchorCtr="0" upright="1">
                <a:noAutofit/>
              </a:bodyPr>
              <a:lstStyle/>
              <a:p>
                <a:pPr algn="ctr">
                  <a:spcAft>
                    <a:spcPts val="0"/>
                  </a:spcAft>
                </a:pPr>
                <a:r>
                  <a:rPr lang="en-US" sz="1200" dirty="0">
                    <a:effectLst/>
                    <a:latin typeface="Times New Roman" panose="02020603050405020304" pitchFamily="18" charset="0"/>
                    <a:ea typeface="Times New Roman" panose="02020603050405020304" pitchFamily="18" charset="0"/>
                    <a:cs typeface="Times New Roman" panose="02020603050405020304" pitchFamily="18" charset="0"/>
                  </a:rPr>
                  <a:t>Apply Husky Robot for Navigation, Object recognition in the Plantation</a:t>
                </a:r>
                <a:endParaRPr lang="en-MY"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16" name="AutoShape 8">
                <a:extLst>
                  <a:ext uri="{FF2B5EF4-FFF2-40B4-BE49-F238E27FC236}">
                    <a16:creationId xmlns:a16="http://schemas.microsoft.com/office/drawing/2014/main" id="{3486C6E1-D679-1B46-8B04-B3077CE9905F}"/>
                  </a:ext>
                </a:extLst>
              </p:cNvPr>
              <p:cNvSpPr>
                <a:spLocks/>
              </p:cNvSpPr>
              <p:nvPr/>
            </p:nvSpPr>
            <p:spPr bwMode="auto">
              <a:xfrm>
                <a:off x="0" y="1724297"/>
                <a:ext cx="1743710" cy="635635"/>
              </a:xfrm>
              <a:prstGeom prst="flowChartProcess">
                <a:avLst/>
              </a:prstGeom>
              <a:solidFill>
                <a:srgbClr val="92D050"/>
              </a:solidFill>
              <a:ln w="9525">
                <a:solidFill>
                  <a:srgbClr val="000000"/>
                </a:solidFill>
                <a:miter lim="800000"/>
                <a:headEnd/>
                <a:tailEnd/>
              </a:ln>
            </p:spPr>
            <p:txBody>
              <a:bodyPr rot="0" vert="horz" wrap="square" lIns="91440" tIns="45720" rIns="91440" bIns="45720" anchor="t" anchorCtr="0" upright="1">
                <a:noAutofit/>
              </a:bodyPr>
              <a:lstStyle/>
              <a:p>
                <a:pPr algn="ctr">
                  <a:spcAft>
                    <a:spcPts val="0"/>
                  </a:spcAft>
                </a:pPr>
                <a:r>
                  <a:rPr lang="en-GB" sz="1200" dirty="0">
                    <a:effectLst/>
                    <a:latin typeface="Times New Roman" panose="02020603050405020304" pitchFamily="18" charset="0"/>
                    <a:ea typeface="Times New Roman" panose="02020603050405020304" pitchFamily="18" charset="0"/>
                    <a:cs typeface="Times New Roman" panose="02020603050405020304" pitchFamily="18" charset="0"/>
                  </a:rPr>
                  <a:t> Apply custom smart vacuum system for collecting the Loose fruit as required performance </a:t>
                </a:r>
                <a:endParaRPr lang="en-MY"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17" name="AutoShape 12">
                <a:extLst>
                  <a:ext uri="{FF2B5EF4-FFF2-40B4-BE49-F238E27FC236}">
                    <a16:creationId xmlns:a16="http://schemas.microsoft.com/office/drawing/2014/main" id="{277A5CC9-01B4-5B42-801E-BD6B9A9AD75C}"/>
                  </a:ext>
                </a:extLst>
              </p:cNvPr>
              <p:cNvSpPr>
                <a:spLocks/>
              </p:cNvSpPr>
              <p:nvPr/>
            </p:nvSpPr>
            <p:spPr bwMode="auto">
              <a:xfrm>
                <a:off x="0" y="3866605"/>
                <a:ext cx="1743710" cy="549275"/>
              </a:xfrm>
              <a:prstGeom prst="flowChartProcess">
                <a:avLst/>
              </a:prstGeom>
              <a:solidFill>
                <a:srgbClr val="92D050"/>
              </a:solidFill>
              <a:ln w="9525">
                <a:solidFill>
                  <a:srgbClr val="000000"/>
                </a:solidFill>
                <a:miter lim="800000"/>
                <a:headEnd/>
                <a:tailEnd/>
              </a:ln>
            </p:spPr>
            <p:txBody>
              <a:bodyPr rot="0" vert="horz" wrap="square" lIns="91440" tIns="45720" rIns="91440" bIns="45720" anchor="t" anchorCtr="0" upright="1">
                <a:noAutofit/>
              </a:bodyPr>
              <a:lstStyle/>
              <a:p>
                <a:pPr algn="ctr">
                  <a:spcAft>
                    <a:spcPts val="0"/>
                  </a:spcAft>
                </a:pPr>
                <a:r>
                  <a:rPr lang="en-GB" sz="1200" dirty="0">
                    <a:effectLst/>
                    <a:latin typeface="Times New Roman" panose="02020603050405020304" pitchFamily="18" charset="0"/>
                    <a:ea typeface="Times New Roman" panose="02020603050405020304" pitchFamily="18" charset="0"/>
                    <a:cs typeface="Times New Roman" panose="02020603050405020304" pitchFamily="18" charset="0"/>
                  </a:rPr>
                  <a:t>Test, Verify and Analysis the performance of ARLFC </a:t>
                </a:r>
                <a:endParaRPr lang="en-MY"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18" name="AutoShape 15">
                <a:extLst>
                  <a:ext uri="{FF2B5EF4-FFF2-40B4-BE49-F238E27FC236}">
                    <a16:creationId xmlns:a16="http://schemas.microsoft.com/office/drawing/2014/main" id="{475281C4-7087-0641-868E-2B5BAC0940CE}"/>
                  </a:ext>
                </a:extLst>
              </p:cNvPr>
              <p:cNvSpPr>
                <a:spLocks/>
              </p:cNvSpPr>
              <p:nvPr/>
            </p:nvSpPr>
            <p:spPr bwMode="auto">
              <a:xfrm>
                <a:off x="509451" y="4820194"/>
                <a:ext cx="726440" cy="321310"/>
              </a:xfrm>
              <a:prstGeom prst="flowChartAlternateProcess">
                <a:avLst/>
              </a:prstGeom>
              <a:solidFill>
                <a:srgbClr val="C00000"/>
              </a:solidFill>
              <a:ln w="9525">
                <a:solidFill>
                  <a:srgbClr val="000000"/>
                </a:solidFill>
                <a:miter lim="800000"/>
                <a:headEnd/>
                <a:tailEnd/>
              </a:ln>
            </p:spPr>
            <p:txBody>
              <a:bodyPr rot="0" vert="horz" wrap="square" lIns="91440" tIns="45720" rIns="91440" bIns="45720" anchor="t" anchorCtr="0" upright="1">
                <a:noAutofit/>
              </a:bodyPr>
              <a:lstStyle/>
              <a:p>
                <a:pPr algn="ctr">
                  <a:spcAft>
                    <a:spcPts val="0"/>
                  </a:spcAft>
                </a:pPr>
                <a:r>
                  <a:rPr lang="en-GB"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END</a:t>
                </a:r>
                <a:endParaRPr lang="en-MY" sz="12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19" name="AutoShape 8">
                <a:extLst>
                  <a:ext uri="{FF2B5EF4-FFF2-40B4-BE49-F238E27FC236}">
                    <a16:creationId xmlns:a16="http://schemas.microsoft.com/office/drawing/2014/main" id="{55CF81EF-1A3B-0B47-9EED-852C891B6692}"/>
                  </a:ext>
                </a:extLst>
              </p:cNvPr>
              <p:cNvSpPr>
                <a:spLocks/>
              </p:cNvSpPr>
              <p:nvPr/>
            </p:nvSpPr>
            <p:spPr bwMode="auto">
              <a:xfrm>
                <a:off x="0" y="2821577"/>
                <a:ext cx="1743710" cy="635635"/>
              </a:xfrm>
              <a:prstGeom prst="flowChartProcess">
                <a:avLst/>
              </a:prstGeom>
              <a:solidFill>
                <a:srgbClr val="92D050"/>
              </a:solidFill>
              <a:ln w="9525">
                <a:solidFill>
                  <a:srgbClr val="000000"/>
                </a:solidFill>
                <a:miter lim="800000"/>
                <a:headEnd/>
                <a:tailEnd/>
              </a:ln>
            </p:spPr>
            <p:txBody>
              <a:bodyPr rot="0" vert="horz" wrap="square" lIns="91440" tIns="45720" rIns="91440" bIns="45720" anchor="t" anchorCtr="0" upright="1">
                <a:noAutofit/>
              </a:bodyPr>
              <a:lstStyle/>
              <a:p>
                <a:pPr algn="ctr">
                  <a:spcAft>
                    <a:spcPts val="0"/>
                  </a:spcAft>
                </a:pPr>
                <a:r>
                  <a:rPr lang="en-GB" sz="1200" dirty="0">
                    <a:effectLst/>
                    <a:latin typeface="Times New Roman" panose="02020603050405020304" pitchFamily="18" charset="0"/>
                    <a:ea typeface="Times New Roman" panose="02020603050405020304" pitchFamily="18" charset="0"/>
                    <a:cs typeface="Times New Roman" panose="02020603050405020304" pitchFamily="18" charset="0"/>
                  </a:rPr>
                  <a:t>Integrate the Husky robot system, and smart vacuum system</a:t>
                </a:r>
                <a:endParaRPr lang="en-MY" sz="1200" dirty="0">
                  <a:effectLst/>
                  <a:latin typeface="Calibri" panose="020F0502020204030204" pitchFamily="34" charset="0"/>
                  <a:ea typeface="Times New Roman" panose="02020603050405020304" pitchFamily="18" charset="0"/>
                  <a:cs typeface="Times New Roman" panose="02020603050405020304" pitchFamily="18" charset="0"/>
                </a:endParaRPr>
              </a:p>
            </p:txBody>
          </p:sp>
        </p:grpSp>
        <p:sp>
          <p:nvSpPr>
            <p:cNvPr id="13" name="AutoShape 14">
              <a:extLst>
                <a:ext uri="{FF2B5EF4-FFF2-40B4-BE49-F238E27FC236}">
                  <a16:creationId xmlns:a16="http://schemas.microsoft.com/office/drawing/2014/main" id="{9205D736-B1F6-1945-9331-B5768AEE227F}"/>
                </a:ext>
              </a:extLst>
            </p:cNvPr>
            <p:cNvSpPr>
              <a:spLocks/>
            </p:cNvSpPr>
            <p:nvPr/>
          </p:nvSpPr>
          <p:spPr bwMode="auto">
            <a:xfrm>
              <a:off x="783771" y="3461657"/>
              <a:ext cx="71120" cy="405765"/>
            </a:xfrm>
            <a:prstGeom prst="downArrow">
              <a:avLst>
                <a:gd name="adj1" fmla="val 50000"/>
                <a:gd name="adj2" fmla="val 143706"/>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endParaRPr lang="en-MY"/>
            </a:p>
          </p:txBody>
        </p:sp>
      </p:grpSp>
    </p:spTree>
    <p:extLst>
      <p:ext uri="{BB962C8B-B14F-4D97-AF65-F5344CB8AC3E}">
        <p14:creationId xmlns:p14="http://schemas.microsoft.com/office/powerpoint/2010/main" val="19531060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Content Placeholder 4" descr="Inner-Artwork.jpg">
            <a:extLst>
              <a:ext uri="{FF2B5EF4-FFF2-40B4-BE49-F238E27FC236}">
                <a16:creationId xmlns:a16="http://schemas.microsoft.com/office/drawing/2014/main" id="{A863EADE-80E5-4D5A-80EB-D449BC62FD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1144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Title 1">
            <a:extLst>
              <a:ext uri="{FF2B5EF4-FFF2-40B4-BE49-F238E27FC236}">
                <a16:creationId xmlns:a16="http://schemas.microsoft.com/office/drawing/2014/main" id="{DEC32839-7A90-455B-8AF5-E107F8135308}"/>
              </a:ext>
            </a:extLst>
          </p:cNvPr>
          <p:cNvSpPr>
            <a:spLocks noGrp="1"/>
          </p:cNvSpPr>
          <p:nvPr>
            <p:ph type="title"/>
          </p:nvPr>
        </p:nvSpPr>
        <p:spPr>
          <a:xfrm>
            <a:off x="457200" y="228600"/>
            <a:ext cx="6172200" cy="715963"/>
          </a:xfrm>
        </p:spPr>
        <p:txBody>
          <a:bodyPr rtlCol="0">
            <a:normAutofit/>
          </a:bodyPr>
          <a:lstStyle/>
          <a:p>
            <a:pPr eaLnBrk="1" fontAlgn="auto" hangingPunct="1">
              <a:spcAft>
                <a:spcPts val="0"/>
              </a:spcAft>
              <a:defRPr/>
            </a:pPr>
            <a:r>
              <a:rPr lang="en-US" sz="3200" b="1" dirty="0">
                <a:solidFill>
                  <a:schemeClr val="bg1"/>
                </a:solidFill>
              </a:rPr>
              <a:t>ARLFC </a:t>
            </a:r>
          </a:p>
        </p:txBody>
      </p:sp>
      <p:pic>
        <p:nvPicPr>
          <p:cNvPr id="31" name="Content Placeholder 4" descr="Inner-UPM-Template_Option-1A.jpg">
            <a:extLst>
              <a:ext uri="{FF2B5EF4-FFF2-40B4-BE49-F238E27FC236}">
                <a16:creationId xmlns:a16="http://schemas.microsoft.com/office/drawing/2014/main" id="{C2FCDFEA-C490-4859-8570-72CFFE953CFD}"/>
              </a:ext>
            </a:extLst>
          </p:cNvPr>
          <p:cNvPicPr>
            <a:picLocks noChangeAspect="1"/>
          </p:cNvPicPr>
          <p:nvPr/>
        </p:nvPicPr>
        <p:blipFill>
          <a:blip r:embed="rId4"/>
          <a:stretch>
            <a:fillRect/>
          </a:stretch>
        </p:blipFill>
        <p:spPr>
          <a:xfrm>
            <a:off x="0" y="6420394"/>
            <a:ext cx="7315200" cy="437606"/>
          </a:xfrm>
          <a:prstGeom prst="rect">
            <a:avLst/>
          </a:prstGeom>
        </p:spPr>
      </p:pic>
      <p:pic>
        <p:nvPicPr>
          <p:cNvPr id="32" name="Picture 31">
            <a:extLst>
              <a:ext uri="{FF2B5EF4-FFF2-40B4-BE49-F238E27FC236}">
                <a16:creationId xmlns:a16="http://schemas.microsoft.com/office/drawing/2014/main" id="{A1FD5130-51BD-4C1C-928F-2EDE813420C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364740" y="380178"/>
            <a:ext cx="521960" cy="496210"/>
          </a:xfrm>
          <a:prstGeom prst="rect">
            <a:avLst/>
          </a:prstGeom>
        </p:spPr>
      </p:pic>
      <p:sp>
        <p:nvSpPr>
          <p:cNvPr id="2" name="Rectangle 1">
            <a:extLst>
              <a:ext uri="{FF2B5EF4-FFF2-40B4-BE49-F238E27FC236}">
                <a16:creationId xmlns:a16="http://schemas.microsoft.com/office/drawing/2014/main" id="{7DC9DC76-DECC-E149-B64E-BABA8D23587D}"/>
              </a:ext>
            </a:extLst>
          </p:cNvPr>
          <p:cNvSpPr/>
          <p:nvPr/>
        </p:nvSpPr>
        <p:spPr>
          <a:xfrm>
            <a:off x="800100" y="1752600"/>
            <a:ext cx="7543800" cy="4524315"/>
          </a:xfrm>
          <a:prstGeom prst="rect">
            <a:avLst/>
          </a:prstGeom>
        </p:spPr>
        <p:txBody>
          <a:bodyPr wrap="square">
            <a:spAutoFit/>
          </a:bodyPr>
          <a:lstStyle/>
          <a:p>
            <a:pPr algn="just">
              <a:spcAft>
                <a:spcPts val="0"/>
              </a:spcAft>
            </a:pPr>
            <a:r>
              <a:rPr lang="en-GB" b="1" dirty="0">
                <a:latin typeface="Times New Roman" panose="02020603050405020304" pitchFamily="18" charset="0"/>
                <a:ea typeface="Times New Roman" panose="02020603050405020304" pitchFamily="18" charset="0"/>
                <a:cs typeface="Times New Roman" panose="02020603050405020304" pitchFamily="18" charset="0"/>
              </a:rPr>
              <a:t>Phase 1. Base System (Husky Robot)</a:t>
            </a:r>
          </a:p>
          <a:p>
            <a:pPr algn="just">
              <a:spcAft>
                <a:spcPts val="0"/>
              </a:spcAft>
            </a:pPr>
            <a:endParaRPr lang="en-GB" b="1" dirty="0">
              <a:latin typeface="Times New Roman" panose="02020603050405020304" pitchFamily="18" charset="0"/>
              <a:ea typeface="Times New Roman" panose="02020603050405020304" pitchFamily="18" charset="0"/>
              <a:cs typeface="Times New Roman" panose="02020603050405020304" pitchFamily="18" charset="0"/>
            </a:endParaRPr>
          </a:p>
          <a:p>
            <a:pPr algn="just">
              <a:spcAft>
                <a:spcPts val="0"/>
              </a:spcAft>
            </a:pPr>
            <a:r>
              <a:rPr lang="en-GB" b="1" dirty="0">
                <a:latin typeface="Times New Roman" panose="02020603050405020304" pitchFamily="18" charset="0"/>
                <a:ea typeface="Times New Roman" panose="02020603050405020304" pitchFamily="18" charset="0"/>
                <a:cs typeface="Times New Roman" panose="02020603050405020304" pitchFamily="18" charset="0"/>
              </a:rPr>
              <a:t>Navigation and Object Recognition</a:t>
            </a:r>
          </a:p>
          <a:p>
            <a:pPr marL="342900" indent="-342900" algn="just">
              <a:spcAft>
                <a:spcPts val="0"/>
              </a:spcAft>
              <a:buAutoNum type="alphaUcPeriod"/>
            </a:pPr>
            <a:endParaRPr lang="en-GB" b="1" dirty="0">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gn="just">
              <a:spcAft>
                <a:spcPts val="0"/>
              </a:spcAft>
              <a:buFont typeface="Wingdings" pitchFamily="2" charset="2"/>
              <a:buChar char="Ø"/>
            </a:pPr>
            <a:r>
              <a:rPr lang="en-GB" dirty="0"/>
              <a:t>Autonomous Mapping System</a:t>
            </a:r>
          </a:p>
          <a:p>
            <a:pPr marL="285750" indent="-285750" algn="just">
              <a:spcAft>
                <a:spcPts val="0"/>
              </a:spcAft>
              <a:buFont typeface="Wingdings" pitchFamily="2" charset="2"/>
              <a:buChar char="Ø"/>
            </a:pPr>
            <a:r>
              <a:rPr lang="en-GB" dirty="0"/>
              <a:t>Scan the environment</a:t>
            </a:r>
            <a:r>
              <a:rPr lang="en-MY" dirty="0"/>
              <a:t> </a:t>
            </a:r>
          </a:p>
          <a:p>
            <a:pPr marL="285750" indent="-285750" algn="just">
              <a:spcAft>
                <a:spcPts val="0"/>
              </a:spcAft>
              <a:buFont typeface="Wingdings" pitchFamily="2" charset="2"/>
              <a:buChar char="Ø"/>
            </a:pPr>
            <a:r>
              <a:rPr lang="en-GB" dirty="0"/>
              <a:t>Image processing</a:t>
            </a:r>
            <a:r>
              <a:rPr lang="en-MY" dirty="0"/>
              <a:t> </a:t>
            </a:r>
          </a:p>
          <a:p>
            <a:pPr marL="285750" indent="-285750" algn="just">
              <a:spcAft>
                <a:spcPts val="0"/>
              </a:spcAft>
              <a:buFont typeface="Wingdings" pitchFamily="2" charset="2"/>
              <a:buChar char="Ø"/>
            </a:pPr>
            <a:r>
              <a:rPr lang="en-GB" dirty="0"/>
              <a:t>Emptying the consignment</a:t>
            </a:r>
            <a:r>
              <a:rPr lang="en-MY" dirty="0"/>
              <a:t>  </a:t>
            </a:r>
          </a:p>
          <a:p>
            <a:pPr marL="285750" indent="-285750" algn="just">
              <a:spcAft>
                <a:spcPts val="0"/>
              </a:spcAft>
              <a:buFont typeface="Wingdings" pitchFamily="2" charset="2"/>
              <a:buChar char="Ø"/>
            </a:pPr>
            <a:r>
              <a:rPr lang="en-MY" dirty="0"/>
              <a:t>Charging</a:t>
            </a:r>
          </a:p>
          <a:p>
            <a:pPr marL="285750" indent="-285750" algn="just">
              <a:spcAft>
                <a:spcPts val="0"/>
              </a:spcAft>
              <a:buFont typeface="Wingdings" pitchFamily="2" charset="2"/>
              <a:buChar char="Ø"/>
            </a:pPr>
            <a:endParaRPr lang="en-MY" dirty="0"/>
          </a:p>
          <a:p>
            <a:pPr algn="just">
              <a:spcAft>
                <a:spcPts val="0"/>
              </a:spcAft>
            </a:pPr>
            <a:endParaRPr lang="en-MY" dirty="0"/>
          </a:p>
          <a:p>
            <a:pPr algn="just"/>
            <a:r>
              <a:rPr lang="en-GB" dirty="0"/>
              <a:t>For this task we need some equipment’s such as 3D scanner, GPS, RGBD camera and vacuum system. And for software we use SLAM for mapping and scanning, and programming with </a:t>
            </a:r>
            <a:r>
              <a:rPr lang="en-GB" dirty="0" err="1"/>
              <a:t>Matlab</a:t>
            </a:r>
            <a:r>
              <a:rPr lang="en-GB" dirty="0"/>
              <a:t>, C++ and Python.</a:t>
            </a:r>
            <a:endParaRPr lang="en-MY" dirty="0"/>
          </a:p>
          <a:p>
            <a:pPr algn="just">
              <a:spcAft>
                <a:spcPts val="0"/>
              </a:spcAft>
            </a:pPr>
            <a:endParaRPr lang="en-MY" dirty="0"/>
          </a:p>
          <a:p>
            <a:pPr algn="just">
              <a:spcAft>
                <a:spcPts val="0"/>
              </a:spcAft>
            </a:pPr>
            <a:endParaRPr lang="en-MY" dirty="0">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469103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Content Placeholder 4" descr="Inner-Artwork.jpg">
            <a:extLst>
              <a:ext uri="{FF2B5EF4-FFF2-40B4-BE49-F238E27FC236}">
                <a16:creationId xmlns:a16="http://schemas.microsoft.com/office/drawing/2014/main" id="{A863EADE-80E5-4D5A-80EB-D449BC62FD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1144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Title 1">
            <a:extLst>
              <a:ext uri="{FF2B5EF4-FFF2-40B4-BE49-F238E27FC236}">
                <a16:creationId xmlns:a16="http://schemas.microsoft.com/office/drawing/2014/main" id="{DEC32839-7A90-455B-8AF5-E107F8135308}"/>
              </a:ext>
            </a:extLst>
          </p:cNvPr>
          <p:cNvSpPr>
            <a:spLocks noGrp="1"/>
          </p:cNvSpPr>
          <p:nvPr>
            <p:ph type="title"/>
          </p:nvPr>
        </p:nvSpPr>
        <p:spPr>
          <a:xfrm>
            <a:off x="457200" y="228600"/>
            <a:ext cx="6172200" cy="715963"/>
          </a:xfrm>
        </p:spPr>
        <p:txBody>
          <a:bodyPr rtlCol="0">
            <a:normAutofit/>
          </a:bodyPr>
          <a:lstStyle/>
          <a:p>
            <a:pPr eaLnBrk="1" fontAlgn="auto" hangingPunct="1">
              <a:spcAft>
                <a:spcPts val="0"/>
              </a:spcAft>
              <a:defRPr/>
            </a:pPr>
            <a:r>
              <a:rPr lang="en-US" sz="3200" b="1" dirty="0">
                <a:solidFill>
                  <a:schemeClr val="bg1"/>
                </a:solidFill>
              </a:rPr>
              <a:t>ARLFC</a:t>
            </a:r>
          </a:p>
        </p:txBody>
      </p:sp>
      <p:pic>
        <p:nvPicPr>
          <p:cNvPr id="31" name="Content Placeholder 4" descr="Inner-UPM-Template_Option-1A.jpg">
            <a:extLst>
              <a:ext uri="{FF2B5EF4-FFF2-40B4-BE49-F238E27FC236}">
                <a16:creationId xmlns:a16="http://schemas.microsoft.com/office/drawing/2014/main" id="{C2FCDFEA-C490-4859-8570-72CFFE953CFD}"/>
              </a:ext>
            </a:extLst>
          </p:cNvPr>
          <p:cNvPicPr>
            <a:picLocks noChangeAspect="1"/>
          </p:cNvPicPr>
          <p:nvPr/>
        </p:nvPicPr>
        <p:blipFill>
          <a:blip r:embed="rId4"/>
          <a:stretch>
            <a:fillRect/>
          </a:stretch>
        </p:blipFill>
        <p:spPr>
          <a:xfrm>
            <a:off x="0" y="6420394"/>
            <a:ext cx="7315200" cy="437606"/>
          </a:xfrm>
          <a:prstGeom prst="rect">
            <a:avLst/>
          </a:prstGeom>
        </p:spPr>
      </p:pic>
      <p:pic>
        <p:nvPicPr>
          <p:cNvPr id="32" name="Picture 31">
            <a:extLst>
              <a:ext uri="{FF2B5EF4-FFF2-40B4-BE49-F238E27FC236}">
                <a16:creationId xmlns:a16="http://schemas.microsoft.com/office/drawing/2014/main" id="{A1FD5130-51BD-4C1C-928F-2EDE813420C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364740" y="380178"/>
            <a:ext cx="521960" cy="496210"/>
          </a:xfrm>
          <a:prstGeom prst="rect">
            <a:avLst/>
          </a:prstGeom>
        </p:spPr>
      </p:pic>
      <p:sp>
        <p:nvSpPr>
          <p:cNvPr id="2" name="Rectangle 1">
            <a:extLst>
              <a:ext uri="{FF2B5EF4-FFF2-40B4-BE49-F238E27FC236}">
                <a16:creationId xmlns:a16="http://schemas.microsoft.com/office/drawing/2014/main" id="{7DC9DC76-DECC-E149-B64E-BABA8D23587D}"/>
              </a:ext>
            </a:extLst>
          </p:cNvPr>
          <p:cNvSpPr/>
          <p:nvPr/>
        </p:nvSpPr>
        <p:spPr>
          <a:xfrm>
            <a:off x="800100" y="1499660"/>
            <a:ext cx="7543800" cy="369332"/>
          </a:xfrm>
          <a:prstGeom prst="rect">
            <a:avLst/>
          </a:prstGeom>
        </p:spPr>
        <p:txBody>
          <a:bodyPr wrap="square">
            <a:spAutoFit/>
          </a:bodyPr>
          <a:lstStyle/>
          <a:p>
            <a:r>
              <a:rPr lang="en-GB" b="1" dirty="0"/>
              <a:t>Phase 2.  Custom Vacuum System</a:t>
            </a:r>
            <a:endParaRPr lang="en-MY" dirty="0"/>
          </a:p>
        </p:txBody>
      </p:sp>
      <p:pic>
        <p:nvPicPr>
          <p:cNvPr id="14" name="Picture 13">
            <a:extLst>
              <a:ext uri="{FF2B5EF4-FFF2-40B4-BE49-F238E27FC236}">
                <a16:creationId xmlns:a16="http://schemas.microsoft.com/office/drawing/2014/main" id="{3F3B5FC2-A54B-E941-9EFC-B0CB94C697A2}"/>
              </a:ext>
            </a:extLst>
          </p:cNvPr>
          <p:cNvPicPr>
            <a:picLocks noChangeAspect="1"/>
          </p:cNvPicPr>
          <p:nvPr/>
        </p:nvPicPr>
        <p:blipFill>
          <a:blip r:embed="rId6"/>
          <a:stretch>
            <a:fillRect/>
          </a:stretch>
        </p:blipFill>
        <p:spPr>
          <a:xfrm>
            <a:off x="609600" y="2090382"/>
            <a:ext cx="4838700" cy="3885623"/>
          </a:xfrm>
          <a:prstGeom prst="rect">
            <a:avLst/>
          </a:prstGeom>
        </p:spPr>
      </p:pic>
      <p:sp>
        <p:nvSpPr>
          <p:cNvPr id="19" name="Rectangle 18">
            <a:extLst>
              <a:ext uri="{FF2B5EF4-FFF2-40B4-BE49-F238E27FC236}">
                <a16:creationId xmlns:a16="http://schemas.microsoft.com/office/drawing/2014/main" id="{7772660D-AA2A-7F4F-9467-E8DC8281443C}"/>
              </a:ext>
            </a:extLst>
          </p:cNvPr>
          <p:cNvSpPr/>
          <p:nvPr/>
        </p:nvSpPr>
        <p:spPr>
          <a:xfrm>
            <a:off x="5715636" y="2403686"/>
            <a:ext cx="3298208" cy="2585323"/>
          </a:xfrm>
          <a:prstGeom prst="rect">
            <a:avLst/>
          </a:prstGeom>
        </p:spPr>
        <p:txBody>
          <a:bodyPr wrap="square">
            <a:spAutoFit/>
          </a:bodyPr>
          <a:lstStyle/>
          <a:p>
            <a:pPr algn="just"/>
            <a:r>
              <a:rPr lang="en-GB" b="1" dirty="0"/>
              <a:t>Specification:</a:t>
            </a:r>
          </a:p>
          <a:p>
            <a:pPr algn="just"/>
            <a:endParaRPr lang="en-GB" b="1" dirty="0"/>
          </a:p>
          <a:p>
            <a:pPr marL="285750" indent="-285750" algn="just">
              <a:buFontTx/>
              <a:buChar char="-"/>
            </a:pPr>
            <a:r>
              <a:rPr lang="en-GB" dirty="0"/>
              <a:t>The blower use 12vdc/80w power </a:t>
            </a:r>
          </a:p>
          <a:p>
            <a:pPr marL="285750" indent="-285750" algn="just">
              <a:buFontTx/>
              <a:buChar char="-"/>
            </a:pPr>
            <a:r>
              <a:rPr lang="en-GB" dirty="0"/>
              <a:t>cylinder shape with diameter 25cm and 30 cm height</a:t>
            </a:r>
            <a:r>
              <a:rPr lang="en-MY" dirty="0"/>
              <a:t> </a:t>
            </a:r>
          </a:p>
          <a:p>
            <a:pPr marL="285750" indent="-285750" algn="just">
              <a:buFontTx/>
              <a:buChar char="-"/>
            </a:pPr>
            <a:r>
              <a:rPr lang="en-GB" dirty="0"/>
              <a:t>Estimated 200 loose fruit can be stored at a time</a:t>
            </a:r>
            <a:r>
              <a:rPr lang="en-MY" dirty="0"/>
              <a:t> </a:t>
            </a:r>
          </a:p>
          <a:p>
            <a:pPr marL="285750" indent="-285750" algn="just">
              <a:buFontTx/>
              <a:buChar char="-"/>
            </a:pPr>
            <a:r>
              <a:rPr lang="en-GB" dirty="0"/>
              <a:t>The nozzle angle is 45 degree</a:t>
            </a:r>
            <a:endParaRPr lang="en-MY" dirty="0"/>
          </a:p>
        </p:txBody>
      </p:sp>
    </p:spTree>
    <p:extLst>
      <p:ext uri="{BB962C8B-B14F-4D97-AF65-F5344CB8AC3E}">
        <p14:creationId xmlns:p14="http://schemas.microsoft.com/office/powerpoint/2010/main" val="15896861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Content Placeholder 4" descr="Inner-Artwork.jpg">
            <a:extLst>
              <a:ext uri="{FF2B5EF4-FFF2-40B4-BE49-F238E27FC236}">
                <a16:creationId xmlns:a16="http://schemas.microsoft.com/office/drawing/2014/main" id="{A863EADE-80E5-4D5A-80EB-D449BC62FD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1144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Title 1">
            <a:extLst>
              <a:ext uri="{FF2B5EF4-FFF2-40B4-BE49-F238E27FC236}">
                <a16:creationId xmlns:a16="http://schemas.microsoft.com/office/drawing/2014/main" id="{DEC32839-7A90-455B-8AF5-E107F8135308}"/>
              </a:ext>
            </a:extLst>
          </p:cNvPr>
          <p:cNvSpPr>
            <a:spLocks noGrp="1"/>
          </p:cNvSpPr>
          <p:nvPr>
            <p:ph type="title"/>
          </p:nvPr>
        </p:nvSpPr>
        <p:spPr>
          <a:xfrm>
            <a:off x="457200" y="228600"/>
            <a:ext cx="6172200" cy="715963"/>
          </a:xfrm>
        </p:spPr>
        <p:txBody>
          <a:bodyPr rtlCol="0">
            <a:normAutofit/>
          </a:bodyPr>
          <a:lstStyle/>
          <a:p>
            <a:pPr eaLnBrk="1" fontAlgn="auto" hangingPunct="1">
              <a:spcAft>
                <a:spcPts val="0"/>
              </a:spcAft>
              <a:defRPr/>
            </a:pPr>
            <a:r>
              <a:rPr lang="en-US" sz="3200" b="1" dirty="0">
                <a:solidFill>
                  <a:schemeClr val="bg1"/>
                </a:solidFill>
              </a:rPr>
              <a:t>METHODOLOGY</a:t>
            </a:r>
          </a:p>
        </p:txBody>
      </p:sp>
      <p:pic>
        <p:nvPicPr>
          <p:cNvPr id="31" name="Content Placeholder 4" descr="Inner-UPM-Template_Option-1A.jpg">
            <a:extLst>
              <a:ext uri="{FF2B5EF4-FFF2-40B4-BE49-F238E27FC236}">
                <a16:creationId xmlns:a16="http://schemas.microsoft.com/office/drawing/2014/main" id="{C2FCDFEA-C490-4859-8570-72CFFE953CFD}"/>
              </a:ext>
            </a:extLst>
          </p:cNvPr>
          <p:cNvPicPr>
            <a:picLocks noChangeAspect="1"/>
          </p:cNvPicPr>
          <p:nvPr/>
        </p:nvPicPr>
        <p:blipFill>
          <a:blip r:embed="rId4"/>
          <a:stretch>
            <a:fillRect/>
          </a:stretch>
        </p:blipFill>
        <p:spPr>
          <a:xfrm>
            <a:off x="0" y="6420394"/>
            <a:ext cx="7315200" cy="437606"/>
          </a:xfrm>
          <a:prstGeom prst="rect">
            <a:avLst/>
          </a:prstGeom>
        </p:spPr>
      </p:pic>
      <p:pic>
        <p:nvPicPr>
          <p:cNvPr id="32" name="Picture 31">
            <a:extLst>
              <a:ext uri="{FF2B5EF4-FFF2-40B4-BE49-F238E27FC236}">
                <a16:creationId xmlns:a16="http://schemas.microsoft.com/office/drawing/2014/main" id="{A1FD5130-51BD-4C1C-928F-2EDE813420C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364740" y="380178"/>
            <a:ext cx="521960" cy="496210"/>
          </a:xfrm>
          <a:prstGeom prst="rect">
            <a:avLst/>
          </a:prstGeom>
        </p:spPr>
      </p:pic>
      <p:sp>
        <p:nvSpPr>
          <p:cNvPr id="3" name="Rectangle 2">
            <a:extLst>
              <a:ext uri="{FF2B5EF4-FFF2-40B4-BE49-F238E27FC236}">
                <a16:creationId xmlns:a16="http://schemas.microsoft.com/office/drawing/2014/main" id="{091A9EBD-D5E7-964E-BEF4-EFFE170F0F23}"/>
              </a:ext>
            </a:extLst>
          </p:cNvPr>
          <p:cNvSpPr/>
          <p:nvPr/>
        </p:nvSpPr>
        <p:spPr>
          <a:xfrm>
            <a:off x="481084" y="1373188"/>
            <a:ext cx="8281916" cy="4618380"/>
          </a:xfrm>
          <a:prstGeom prst="rect">
            <a:avLst/>
          </a:prstGeom>
        </p:spPr>
        <p:txBody>
          <a:bodyPr wrap="square">
            <a:spAutoFit/>
          </a:bodyPr>
          <a:lstStyle/>
          <a:p>
            <a:pPr algn="just">
              <a:lnSpc>
                <a:spcPct val="150000"/>
              </a:lnSpc>
              <a:spcAft>
                <a:spcPts val="0"/>
              </a:spcAft>
            </a:pPr>
            <a:r>
              <a:rPr lang="en-GB" b="1" dirty="0">
                <a:latin typeface="Times New Roman" panose="02020603050405020304" pitchFamily="18" charset="0"/>
                <a:ea typeface="Times New Roman" panose="02020603050405020304" pitchFamily="18" charset="0"/>
                <a:cs typeface="Times New Roman" panose="02020603050405020304" pitchFamily="18" charset="0"/>
              </a:rPr>
              <a:t>Phase 3. Integration of Base system and Vacuum system for real time application</a:t>
            </a:r>
          </a:p>
          <a:p>
            <a:pPr algn="just">
              <a:lnSpc>
                <a:spcPct val="150000"/>
              </a:lnSpc>
              <a:spcAft>
                <a:spcPts val="0"/>
              </a:spcAft>
            </a:pPr>
            <a:endParaRPr lang="en-GB" b="1" dirty="0">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gn="just">
              <a:lnSpc>
                <a:spcPct val="150000"/>
              </a:lnSpc>
              <a:buFont typeface="Wingdings" pitchFamily="2" charset="2"/>
              <a:buChar char="Ø"/>
            </a:pPr>
            <a:r>
              <a:rPr lang="en-GB" dirty="0"/>
              <a:t>The project will be carried out by 6 academic staffs and 10 postgraduate students at Robotic Lab in UPM and for the filed testing, it will done at the Carey island where the Sime Darby plantation located. </a:t>
            </a:r>
          </a:p>
          <a:p>
            <a:pPr marL="285750" indent="-285750" algn="just">
              <a:lnSpc>
                <a:spcPct val="150000"/>
              </a:lnSpc>
              <a:buFont typeface="Wingdings" pitchFamily="2" charset="2"/>
              <a:buChar char="Ø"/>
            </a:pPr>
            <a:r>
              <a:rPr lang="en-GB" dirty="0"/>
              <a:t>We estimate the collecting the loose fruit are more fast and efficient compare to the conventional way that been used today on their loose fruit collector machine. In this phase, the husky base system comprises with autonomous system that integrated with smart vacuum system that enables the robot to move to specified location on the plantation and collect the loose fruit.  </a:t>
            </a:r>
          </a:p>
          <a:p>
            <a:pPr marL="285750" indent="-285750" algn="just">
              <a:lnSpc>
                <a:spcPct val="150000"/>
              </a:lnSpc>
              <a:buFont typeface="Wingdings" pitchFamily="2" charset="2"/>
              <a:buChar char="Ø"/>
            </a:pPr>
            <a:r>
              <a:rPr lang="en-GB" dirty="0"/>
              <a:t>The performance of ARLFC will be analysed and conducted in real-time application. </a:t>
            </a:r>
            <a:endParaRPr lang="en-GB" b="1" dirty="0">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116999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Content Placeholder 4" descr="Inner-Artwork.jpg">
            <a:extLst>
              <a:ext uri="{FF2B5EF4-FFF2-40B4-BE49-F238E27FC236}">
                <a16:creationId xmlns:a16="http://schemas.microsoft.com/office/drawing/2014/main" id="{A863EADE-80E5-4D5A-80EB-D449BC62FD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1144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a:extLst>
              <a:ext uri="{FF2B5EF4-FFF2-40B4-BE49-F238E27FC236}">
                <a16:creationId xmlns:a16="http://schemas.microsoft.com/office/drawing/2014/main" id="{DEC32839-7A90-455B-8AF5-E107F8135308}"/>
              </a:ext>
            </a:extLst>
          </p:cNvPr>
          <p:cNvSpPr>
            <a:spLocks noGrp="1"/>
          </p:cNvSpPr>
          <p:nvPr>
            <p:ph type="title"/>
          </p:nvPr>
        </p:nvSpPr>
        <p:spPr>
          <a:xfrm>
            <a:off x="457200" y="228600"/>
            <a:ext cx="6172200" cy="715963"/>
          </a:xfrm>
        </p:spPr>
        <p:txBody>
          <a:bodyPr rtlCol="0">
            <a:normAutofit/>
          </a:bodyPr>
          <a:lstStyle/>
          <a:p>
            <a:pPr eaLnBrk="1" fontAlgn="auto" hangingPunct="1">
              <a:spcAft>
                <a:spcPts val="0"/>
              </a:spcAft>
              <a:defRPr/>
            </a:pPr>
            <a:r>
              <a:rPr lang="en-US" sz="3200" b="1" dirty="0">
                <a:solidFill>
                  <a:schemeClr val="bg1"/>
                </a:solidFill>
              </a:rPr>
              <a:t>ARLFC</a:t>
            </a:r>
          </a:p>
        </p:txBody>
      </p:sp>
      <p:pic>
        <p:nvPicPr>
          <p:cNvPr id="4" name="Picture 3">
            <a:extLst>
              <a:ext uri="{FF2B5EF4-FFF2-40B4-BE49-F238E27FC236}">
                <a16:creationId xmlns:a16="http://schemas.microsoft.com/office/drawing/2014/main" id="{A1FD5130-51BD-4C1C-928F-2EDE813420C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64740" y="380178"/>
            <a:ext cx="521960" cy="496210"/>
          </a:xfrm>
          <a:prstGeom prst="rect">
            <a:avLst/>
          </a:prstGeom>
        </p:spPr>
      </p:pic>
      <p:pic>
        <p:nvPicPr>
          <p:cNvPr id="6" name="Content Placeholder 4" descr="Inner-UPM-Template_Option-1A.jpg">
            <a:extLst>
              <a:ext uri="{FF2B5EF4-FFF2-40B4-BE49-F238E27FC236}">
                <a16:creationId xmlns:a16="http://schemas.microsoft.com/office/drawing/2014/main" id="{287B0331-3319-451F-AC1D-A0894EC0712F}"/>
              </a:ext>
            </a:extLst>
          </p:cNvPr>
          <p:cNvPicPr>
            <a:picLocks noChangeAspect="1"/>
          </p:cNvPicPr>
          <p:nvPr/>
        </p:nvPicPr>
        <p:blipFill>
          <a:blip r:embed="rId5"/>
          <a:stretch>
            <a:fillRect/>
          </a:stretch>
        </p:blipFill>
        <p:spPr>
          <a:xfrm>
            <a:off x="0" y="6420394"/>
            <a:ext cx="7315200" cy="437606"/>
          </a:xfrm>
          <a:prstGeom prst="rect">
            <a:avLst/>
          </a:prstGeom>
        </p:spPr>
      </p:pic>
      <p:pic>
        <p:nvPicPr>
          <p:cNvPr id="17" name="Picture 16">
            <a:extLst>
              <a:ext uri="{FF2B5EF4-FFF2-40B4-BE49-F238E27FC236}">
                <a16:creationId xmlns:a16="http://schemas.microsoft.com/office/drawing/2014/main" id="{728C3B90-9F36-AD45-A4E7-B4A35B1D46F7}"/>
              </a:ext>
            </a:extLst>
          </p:cNvPr>
          <p:cNvPicPr/>
          <p:nvPr/>
        </p:nvPicPr>
        <p:blipFill>
          <a:blip r:embed="rId6"/>
          <a:stretch>
            <a:fillRect/>
          </a:stretch>
        </p:blipFill>
        <p:spPr>
          <a:xfrm>
            <a:off x="457200" y="1643678"/>
            <a:ext cx="8458200" cy="4147522"/>
          </a:xfrm>
          <a:prstGeom prst="rect">
            <a:avLst/>
          </a:prstGeom>
        </p:spPr>
      </p:pic>
    </p:spTree>
    <p:extLst>
      <p:ext uri="{BB962C8B-B14F-4D97-AF65-F5344CB8AC3E}">
        <p14:creationId xmlns:p14="http://schemas.microsoft.com/office/powerpoint/2010/main" val="1260538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9415</TotalTime>
  <Words>932</Words>
  <Application>Microsoft Macintosh PowerPoint</Application>
  <PresentationFormat>On-screen Show (4:3)</PresentationFormat>
  <Paragraphs>119</Paragraphs>
  <Slides>12</Slides>
  <Notes>8</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12</vt:i4>
      </vt:variant>
    </vt:vector>
  </HeadingPairs>
  <TitlesOfParts>
    <vt:vector size="20" baseType="lpstr">
      <vt:lpstr>Arial</vt:lpstr>
      <vt:lpstr>Book Antiqua</vt:lpstr>
      <vt:lpstr>Calibri</vt:lpstr>
      <vt:lpstr>Times New Roman</vt:lpstr>
      <vt:lpstr>Tw Cen MT</vt:lpstr>
      <vt:lpstr>Wingdings</vt:lpstr>
      <vt:lpstr>Office Theme</vt:lpstr>
      <vt:lpstr>1_Office Theme</vt:lpstr>
      <vt:lpstr>PowerPoint Presentation</vt:lpstr>
      <vt:lpstr>PowerPoint Presentation</vt:lpstr>
      <vt:lpstr>PowerPoint Presentation</vt:lpstr>
      <vt:lpstr>INTRODUCTION</vt:lpstr>
      <vt:lpstr>METHODOLOGY</vt:lpstr>
      <vt:lpstr>ARLFC </vt:lpstr>
      <vt:lpstr>ARLFC</vt:lpstr>
      <vt:lpstr>METHODOLOGY</vt:lpstr>
      <vt:lpstr>ARLFC</vt:lpstr>
      <vt:lpstr>RESEARCHERS</vt:lpstr>
      <vt:lpstr>Gant Chart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ALI RAIS</dc:creator>
  <cp:lastModifiedBy>WAN ZUHA BIN WAN HASAN</cp:lastModifiedBy>
  <cp:revision>376</cp:revision>
  <cp:lastPrinted>2014-11-20T03:59:28Z</cp:lastPrinted>
  <dcterms:created xsi:type="dcterms:W3CDTF">2014-12-24T09:01:20Z</dcterms:created>
  <dcterms:modified xsi:type="dcterms:W3CDTF">2021-01-07T08:01:06Z</dcterms:modified>
</cp:coreProperties>
</file>

<file path=docProps/thumbnail.jpeg>
</file>